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539" r:id="rId3"/>
    <p:sldId id="530" r:id="rId4"/>
    <p:sldId id="531" r:id="rId5"/>
    <p:sldId id="532" r:id="rId6"/>
    <p:sldId id="536" r:id="rId7"/>
    <p:sldId id="533" r:id="rId8"/>
    <p:sldId id="541" r:id="rId9"/>
    <p:sldId id="534" r:id="rId10"/>
    <p:sldId id="542" r:id="rId11"/>
    <p:sldId id="543" r:id="rId12"/>
    <p:sldId id="535" r:id="rId13"/>
    <p:sldId id="537" r:id="rId14"/>
    <p:sldId id="538" r:id="rId15"/>
    <p:sldId id="540" r:id="rId16"/>
    <p:sldId id="407" r:id="rId17"/>
    <p:sldId id="545" r:id="rId18"/>
    <p:sldId id="439" r:id="rId19"/>
    <p:sldId id="400" r:id="rId20"/>
    <p:sldId id="401" r:id="rId21"/>
    <p:sldId id="406" r:id="rId22"/>
    <p:sldId id="453" r:id="rId23"/>
    <p:sldId id="402" r:id="rId24"/>
    <p:sldId id="434" r:id="rId25"/>
    <p:sldId id="454" r:id="rId26"/>
    <p:sldId id="455" r:id="rId27"/>
    <p:sldId id="456" r:id="rId28"/>
    <p:sldId id="448" r:id="rId29"/>
    <p:sldId id="449" r:id="rId30"/>
    <p:sldId id="444" r:id="rId31"/>
    <p:sldId id="437" r:id="rId32"/>
    <p:sldId id="438" r:id="rId33"/>
    <p:sldId id="441" r:id="rId34"/>
    <p:sldId id="44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/>
    <p:restoredTop sz="91712"/>
  </p:normalViewPr>
  <p:slideViewPr>
    <p:cSldViewPr snapToGrid="0" snapToObjects="1">
      <p:cViewPr varScale="1">
        <p:scale>
          <a:sx n="112" d="100"/>
          <a:sy n="112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0401C-0CE7-4FD4-8C9E-9F8F7C0F237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68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95360" y="1765898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Computational biology workflow systems – making analysis reproducible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656F1-B6DA-A89F-8709-9E2806F1D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204"/>
            <a:ext cx="10515600" cy="4351338"/>
          </a:xfrm>
        </p:spPr>
        <p:txBody>
          <a:bodyPr/>
          <a:lstStyle/>
          <a:p>
            <a:r>
              <a:rPr lang="en-GB" b="1" dirty="0"/>
              <a:t>Advantages</a:t>
            </a:r>
          </a:p>
          <a:p>
            <a:r>
              <a:rPr lang="en-GB" dirty="0"/>
              <a:t>No programming required</a:t>
            </a:r>
          </a:p>
          <a:p>
            <a:r>
              <a:rPr lang="en-GB" b="1" dirty="0"/>
              <a:t>Disadvantages</a:t>
            </a:r>
          </a:p>
          <a:p>
            <a:r>
              <a:rPr lang="en-GB" dirty="0"/>
              <a:t>Black-box</a:t>
            </a:r>
          </a:p>
          <a:p>
            <a:r>
              <a:rPr lang="en-GB" dirty="0"/>
              <a:t>Limited to available tools</a:t>
            </a:r>
          </a:p>
          <a:p>
            <a:r>
              <a:rPr lang="en-GB" dirty="0"/>
              <a:t>Limited complexity</a:t>
            </a:r>
          </a:p>
          <a:p>
            <a:r>
              <a:rPr lang="en-GB" dirty="0"/>
              <a:t>Require expert administration</a:t>
            </a:r>
          </a:p>
          <a:p>
            <a:endParaRPr lang="en-US" dirty="0"/>
          </a:p>
        </p:txBody>
      </p:sp>
      <p:pic>
        <p:nvPicPr>
          <p:cNvPr id="4" name="Picture 4" descr="http://www.bioinf.uni-freiburg.de/Galaxy/workflow-blast-902x356.jpg">
            <a:extLst>
              <a:ext uri="{FF2B5EF4-FFF2-40B4-BE49-F238E27FC236}">
                <a16:creationId xmlns:a16="http://schemas.microsoft.com/office/drawing/2014/main" id="{8C637C45-BFF4-97BA-E1AA-D8F0E3C6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83" y="4095043"/>
            <a:ext cx="547341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taverna.incubator.apache.org/img/Taverna_Workbench.png">
            <a:extLst>
              <a:ext uri="{FF2B5EF4-FFF2-40B4-BE49-F238E27FC236}">
                <a16:creationId xmlns:a16="http://schemas.microsoft.com/office/drawing/2014/main" id="{ABAB9275-34CC-136C-E392-2B747DAF2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886" y="722659"/>
            <a:ext cx="399533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1CA9C7-2399-392D-6132-B3D7A6B40CF4}"/>
              </a:ext>
            </a:extLst>
          </p:cNvPr>
          <p:cNvSpPr/>
          <p:nvPr/>
        </p:nvSpPr>
        <p:spPr>
          <a:xfrm>
            <a:off x="8625277" y="3448712"/>
            <a:ext cx="2779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Commercial systems:</a:t>
            </a:r>
          </a:p>
          <a:p>
            <a:r>
              <a:rPr lang="en-GB" dirty="0" err="1"/>
              <a:t>Genomatix</a:t>
            </a:r>
            <a:r>
              <a:rPr lang="en-GB" dirty="0"/>
              <a:t>, </a:t>
            </a:r>
            <a:r>
              <a:rPr lang="en-GB" dirty="0" err="1"/>
              <a:t>CLCBio</a:t>
            </a:r>
            <a:r>
              <a:rPr lang="en-GB" dirty="0"/>
              <a:t>, </a:t>
            </a:r>
            <a:r>
              <a:rPr lang="en-GB" dirty="0" err="1"/>
              <a:t>Partek</a:t>
            </a:r>
            <a:r>
              <a:rPr lang="en-GB" dirty="0"/>
              <a:t>,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928818-0969-96BA-5F02-20C6F1F211B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Bioinformatic workbenches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B2493-DB42-25FF-9BC5-9FA94741023C}"/>
              </a:ext>
            </a:extLst>
          </p:cNvPr>
          <p:cNvSpPr txBox="1"/>
          <p:nvPr/>
        </p:nvSpPr>
        <p:spPr>
          <a:xfrm>
            <a:off x="8918707" y="233385"/>
            <a:ext cx="9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Taverna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96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2DBF1-5825-E3FA-69E8-3B5FD70C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8153-CC06-6CBE-085E-85B30819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204"/>
            <a:ext cx="10515600" cy="4351338"/>
          </a:xfrm>
        </p:spPr>
        <p:txBody>
          <a:bodyPr/>
          <a:lstStyle/>
          <a:p>
            <a:r>
              <a:rPr lang="en-GB" b="1" dirty="0"/>
              <a:t>Advantages</a:t>
            </a:r>
          </a:p>
          <a:p>
            <a:r>
              <a:rPr lang="en-GB" dirty="0"/>
              <a:t>Write in natural language to get an output</a:t>
            </a:r>
          </a:p>
          <a:p>
            <a:r>
              <a:rPr lang="en-GB" dirty="0"/>
              <a:t>No comp bio knowledge required</a:t>
            </a:r>
          </a:p>
          <a:p>
            <a:r>
              <a:rPr lang="en-GB" b="1" dirty="0"/>
              <a:t>Disadvantages</a:t>
            </a:r>
          </a:p>
          <a:p>
            <a:r>
              <a:rPr lang="en-GB" dirty="0"/>
              <a:t>Not reproducible</a:t>
            </a:r>
          </a:p>
          <a:p>
            <a:r>
              <a:rPr lang="en-GB" dirty="0"/>
              <a:t>Limited tool availability</a:t>
            </a:r>
          </a:p>
          <a:p>
            <a:r>
              <a:rPr lang="en-GB" dirty="0"/>
              <a:t>No comp bio knowledge required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ACEF7F-7FBE-141E-10CB-D93D887BB4F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LLM approach – Claude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cowork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FBC6B-6D25-FC3E-B190-1890975B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2" y="2485830"/>
            <a:ext cx="5707209" cy="34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9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6B0F-FF03-305E-B681-E529C44C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0F34-937A-42D5-80FA-35E7BFFE9E5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Workflow managers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12611-2197-6542-F67B-EB8B149D2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Ruffus/</a:t>
            </a:r>
            <a:r>
              <a:rPr lang="en-GB" b="1" dirty="0" err="1"/>
              <a:t>Cgat</a:t>
            </a:r>
            <a:r>
              <a:rPr lang="en-GB" b="1" dirty="0"/>
              <a:t>-core</a:t>
            </a:r>
          </a:p>
          <a:p>
            <a:r>
              <a:rPr lang="en-GB" dirty="0" err="1"/>
              <a:t>Snakemake</a:t>
            </a:r>
            <a:endParaRPr lang="en-GB" dirty="0"/>
          </a:p>
          <a:p>
            <a:r>
              <a:rPr lang="en-GB" dirty="0" err="1"/>
              <a:t>Nextflow</a:t>
            </a:r>
            <a:endParaRPr lang="en-GB" dirty="0"/>
          </a:p>
          <a:p>
            <a:r>
              <a:rPr lang="en-GB" dirty="0"/>
              <a:t>Cromwell</a:t>
            </a:r>
          </a:p>
          <a:p>
            <a:r>
              <a:rPr lang="en-GB" dirty="0"/>
              <a:t>Galaxy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D5E9A88-0F8D-9B59-B265-C3BA5C76E8E4}"/>
              </a:ext>
            </a:extLst>
          </p:cNvPr>
          <p:cNvSpPr txBox="1">
            <a:spLocks/>
          </p:cNvSpPr>
          <p:nvPr/>
        </p:nvSpPr>
        <p:spPr>
          <a:xfrm>
            <a:off x="5463540" y="1978025"/>
            <a:ext cx="60426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Choosing which one is a trade off between learning curve, ease of use and richness in the functionality each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3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6D08A-F8F5-1189-01B6-9779D9977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CD3F-C061-B1FE-6859-C34A54916FE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Snakemake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E96BA-3384-5ECC-F390-AF9DFCF4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</a:t>
            </a:r>
            <a:r>
              <a:rPr lang="en-GB" b="1" dirty="0"/>
              <a:t>Python &amp; Make</a:t>
            </a:r>
          </a:p>
          <a:p>
            <a:r>
              <a:rPr lang="en-GB" dirty="0"/>
              <a:t>Split your workflow into separate “rules”</a:t>
            </a:r>
          </a:p>
          <a:p>
            <a:pPr lvl="1"/>
            <a:r>
              <a:rPr lang="en-GB" dirty="0"/>
              <a:t>One rule per process</a:t>
            </a:r>
          </a:p>
          <a:p>
            <a:r>
              <a:rPr lang="en-GB" b="1" dirty="0"/>
              <a:t>Rules have:</a:t>
            </a:r>
          </a:p>
          <a:p>
            <a:pPr lvl="1"/>
            <a:r>
              <a:rPr lang="en-GB" dirty="0"/>
              <a:t>A rule name</a:t>
            </a:r>
          </a:p>
          <a:p>
            <a:pPr lvl="1"/>
            <a:r>
              <a:rPr lang="en-GB" dirty="0"/>
              <a:t>Input files</a:t>
            </a:r>
          </a:p>
          <a:p>
            <a:pPr lvl="1"/>
            <a:r>
              <a:rPr lang="en-GB" dirty="0"/>
              <a:t>Output files</a:t>
            </a:r>
          </a:p>
          <a:p>
            <a:pPr lvl="1"/>
            <a:r>
              <a:rPr lang="en-GB" dirty="0"/>
              <a:t>A command to turn the input to the output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CD31D-8BCB-0E73-98BE-BFE7236C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3131820"/>
            <a:ext cx="4686300" cy="1358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5268B-04A4-C4FA-1E86-5AC8E055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99" y="5680710"/>
            <a:ext cx="6997935" cy="978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5FA80069-4A15-38C0-9F5A-F93BB7F6FFD1}"/>
              </a:ext>
            </a:extLst>
          </p:cNvPr>
          <p:cNvSpPr/>
          <p:nvPr/>
        </p:nvSpPr>
        <p:spPr>
          <a:xfrm rot="4630997">
            <a:off x="7840980" y="3934931"/>
            <a:ext cx="1543050" cy="1593533"/>
          </a:xfrm>
          <a:prstGeom prst="arc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Bioinformatics Tools: Nextflow ...">
            <a:extLst>
              <a:ext uri="{FF2B5EF4-FFF2-40B4-BE49-F238E27FC236}">
                <a16:creationId xmlns:a16="http://schemas.microsoft.com/office/drawing/2014/main" id="{089677F3-9D76-1549-4F5B-B836FADC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77" y="9849"/>
            <a:ext cx="5156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87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05C95-8A32-2C32-3B1A-A67E638A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F46D-3636-5C84-26B9-1D36E6B03E2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Nextflow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D7C52-E30C-E5D5-FA93-5DE3D10C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Based on </a:t>
            </a:r>
            <a:r>
              <a:rPr lang="en-GB" b="1" dirty="0"/>
              <a:t>Groovy (JVM) + dataflow programming</a:t>
            </a:r>
            <a:endParaRPr lang="en-GB" dirty="0"/>
          </a:p>
          <a:p>
            <a:r>
              <a:rPr lang="en-GB" dirty="0"/>
              <a:t>Split your workflow into separate </a:t>
            </a:r>
            <a:r>
              <a:rPr lang="en-GB" b="1" dirty="0"/>
              <a:t>processes</a:t>
            </a:r>
            <a:endParaRPr lang="en-GB" dirty="0"/>
          </a:p>
          <a:p>
            <a:r>
              <a:rPr lang="en-GB" dirty="0"/>
              <a:t>One process per computational step</a:t>
            </a:r>
          </a:p>
          <a:p>
            <a:r>
              <a:rPr lang="en-GB" dirty="0"/>
              <a:t>Processes are connected via </a:t>
            </a:r>
            <a:r>
              <a:rPr lang="en-GB" b="1" dirty="0"/>
              <a:t>channels</a:t>
            </a:r>
            <a:r>
              <a:rPr lang="en-GB" dirty="0"/>
              <a:t> (data streams)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A process has:</a:t>
            </a:r>
            <a:endParaRPr lang="en-GB" dirty="0"/>
          </a:p>
          <a:p>
            <a:pPr lvl="1"/>
            <a:r>
              <a:rPr lang="en-GB" dirty="0"/>
              <a:t>A process name</a:t>
            </a:r>
          </a:p>
          <a:p>
            <a:pPr lvl="1"/>
            <a:r>
              <a:rPr lang="en-GB" dirty="0"/>
              <a:t>Declared input(s) (via input: block)</a:t>
            </a:r>
          </a:p>
          <a:p>
            <a:pPr lvl="1"/>
            <a:r>
              <a:rPr lang="en-GB" dirty="0"/>
              <a:t>Declared output(s) (via output: block)</a:t>
            </a:r>
          </a:p>
          <a:p>
            <a:pPr lvl="1"/>
            <a:r>
              <a:rPr lang="en-GB" dirty="0"/>
              <a:t>A script/command section to transform input into output</a:t>
            </a:r>
          </a:p>
        </p:txBody>
      </p:sp>
      <p:pic>
        <p:nvPicPr>
          <p:cNvPr id="2050" name="Picture 2" descr="GitHub - nextflow-io/nextflow: A DSL ...">
            <a:extLst>
              <a:ext uri="{FF2B5EF4-FFF2-40B4-BE49-F238E27FC236}">
                <a16:creationId xmlns:a16="http://schemas.microsoft.com/office/drawing/2014/main" id="{441227BA-56AE-9649-E543-5E338063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20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381A-DDAD-67AE-9751-8661BAD8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C1E3-33A1-3B6B-7B1A-B5BDB3FC8DF6}"/>
              </a:ext>
            </a:extLst>
          </p:cNvPr>
          <p:cNvSpPr txBox="1">
            <a:spLocks/>
          </p:cNvSpPr>
          <p:nvPr/>
        </p:nvSpPr>
        <p:spPr>
          <a:xfrm>
            <a:off x="0" y="284266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Cgat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-core/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ruffus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A9AF-D709-4B62-4C6E-CAFB47E1A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Based on </a:t>
            </a:r>
            <a:r>
              <a:rPr lang="en-GB" b="1" dirty="0"/>
              <a:t>Python decorators + Ruffus workflow library</a:t>
            </a:r>
            <a:endParaRPr lang="en-GB" dirty="0"/>
          </a:p>
          <a:p>
            <a:r>
              <a:rPr lang="en-GB" dirty="0"/>
              <a:t>Split your workflow into separate </a:t>
            </a:r>
            <a:r>
              <a:rPr lang="en-GB" b="1" dirty="0"/>
              <a:t>Python functions</a:t>
            </a:r>
            <a:endParaRPr lang="en-GB" dirty="0"/>
          </a:p>
          <a:p>
            <a:r>
              <a:rPr lang="en-GB" dirty="0"/>
              <a:t>One function per processing step</a:t>
            </a:r>
          </a:p>
          <a:p>
            <a:r>
              <a:rPr lang="en-GB" dirty="0"/>
              <a:t>Dependencies defined via </a:t>
            </a:r>
            <a:r>
              <a:rPr lang="en-GB" b="1" dirty="0"/>
              <a:t>decorators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A task has:</a:t>
            </a:r>
            <a:endParaRPr lang="en-GB" dirty="0"/>
          </a:p>
          <a:p>
            <a:pPr lvl="1"/>
            <a:r>
              <a:rPr lang="en-GB" dirty="0"/>
              <a:t>A Python function name</a:t>
            </a:r>
          </a:p>
          <a:p>
            <a:pPr lvl="1"/>
            <a:r>
              <a:rPr lang="en-GB" dirty="0"/>
              <a:t>Decorator(s) defining input and output files (e.g. @transform, @merge, @split)</a:t>
            </a:r>
          </a:p>
          <a:p>
            <a:pPr lvl="1"/>
            <a:r>
              <a:rPr lang="en-GB" dirty="0"/>
              <a:t>Explicit input and output arguments</a:t>
            </a:r>
          </a:p>
          <a:p>
            <a:pPr lvl="1"/>
            <a:r>
              <a:rPr lang="en-GB" dirty="0"/>
              <a:t>Python code or shell commands to transform input into output</a:t>
            </a:r>
          </a:p>
        </p:txBody>
      </p:sp>
      <p:pic>
        <p:nvPicPr>
          <p:cNvPr id="4098" name="Picture 2" descr="GitHub - cgat-developers/cgat-core ...">
            <a:extLst>
              <a:ext uri="{FF2B5EF4-FFF2-40B4-BE49-F238E27FC236}">
                <a16:creationId xmlns:a16="http://schemas.microsoft.com/office/drawing/2014/main" id="{61786D2E-3651-6595-5A70-ABB5BA5F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308" y="0"/>
            <a:ext cx="1875692" cy="187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5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8" y="0"/>
            <a:ext cx="3888432" cy="12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8712" y="1896851"/>
            <a:ext cx="96490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Open-source workflow library for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Lightweight</a:t>
            </a:r>
            <a:r>
              <a:rPr lang="en-GB" sz="2400" dirty="0"/>
              <a:t>: Suitable for the simplest of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Scalable</a:t>
            </a:r>
            <a:r>
              <a:rPr lang="en-GB" sz="2400" dirty="0"/>
              <a:t>: Handles even fiendishly complicated pipelines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Standard python</a:t>
            </a:r>
            <a:r>
              <a:rPr lang="en-GB" sz="2400" dirty="0"/>
              <a:t>: Uses decorators to wrap standard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Flow control from one function to the next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Allows tasks to be completed sequentially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If the pipeline fails, </a:t>
            </a:r>
            <a:r>
              <a:rPr lang="en-GB" sz="2400" dirty="0" err="1"/>
              <a:t>ruffus</a:t>
            </a:r>
            <a:r>
              <a:rPr lang="en-GB" sz="2400" dirty="0"/>
              <a:t> will restart where it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Rectangle 2"/>
          <p:cNvSpPr/>
          <p:nvPr/>
        </p:nvSpPr>
        <p:spPr>
          <a:xfrm>
            <a:off x="7361238" y="6407327"/>
            <a:ext cx="393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ruffus.readthedocs.io</a:t>
            </a:r>
            <a:r>
              <a:rPr lang="en-GB" dirty="0">
                <a:solidFill>
                  <a:schemeClr val="accent1"/>
                </a:solidFill>
              </a:rPr>
              <a:t>/</a:t>
            </a:r>
            <a:r>
              <a:rPr lang="en-GB" dirty="0" err="1">
                <a:solidFill>
                  <a:schemeClr val="accent1"/>
                </a:solidFill>
              </a:rPr>
              <a:t>en</a:t>
            </a:r>
            <a:r>
              <a:rPr lang="en-GB" dirty="0">
                <a:solidFill>
                  <a:schemeClr val="accent1"/>
                </a:solidFill>
              </a:rPr>
              <a:t>/latest/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8A66FD-0CE9-E227-6B84-14388009DCDE}"/>
              </a:ext>
            </a:extLst>
          </p:cNvPr>
          <p:cNvSpPr txBox="1">
            <a:spLocks/>
          </p:cNvSpPr>
          <p:nvPr/>
        </p:nvSpPr>
        <p:spPr>
          <a:xfrm>
            <a:off x="0" y="284266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Ruffus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2932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67AD1-F3C5-1BA3-5F97-65196C547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694A-807E-6D4F-8DFD-AC4ABC4050DE}"/>
              </a:ext>
            </a:extLst>
          </p:cNvPr>
          <p:cNvSpPr txBox="1">
            <a:spLocks/>
          </p:cNvSpPr>
          <p:nvPr/>
        </p:nvSpPr>
        <p:spPr>
          <a:xfrm>
            <a:off x="0" y="284266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CGAT-core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7278A-0713-D989-7D1B-139A5B09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Computational Genomics Analysis Toolkit</a:t>
            </a:r>
          </a:p>
          <a:p>
            <a:r>
              <a:rPr lang="en-GB" dirty="0"/>
              <a:t>Based on </a:t>
            </a:r>
            <a:r>
              <a:rPr lang="en-GB" b="1" dirty="0"/>
              <a:t>Python decorators + Ruffus workflow library</a:t>
            </a:r>
            <a:endParaRPr lang="en-GB" dirty="0"/>
          </a:p>
          <a:p>
            <a:r>
              <a:rPr lang="en-GB" dirty="0"/>
              <a:t>Split your workflow into separate </a:t>
            </a:r>
            <a:r>
              <a:rPr lang="en-GB" b="1" dirty="0"/>
              <a:t>Python functions</a:t>
            </a:r>
            <a:endParaRPr lang="en-GB" dirty="0"/>
          </a:p>
          <a:p>
            <a:r>
              <a:rPr lang="en-GB" dirty="0"/>
              <a:t>One function per processing step</a:t>
            </a:r>
          </a:p>
          <a:p>
            <a:r>
              <a:rPr lang="en-GB" dirty="0"/>
              <a:t>Dependencies defined via </a:t>
            </a:r>
            <a:r>
              <a:rPr lang="en-GB" b="1" dirty="0"/>
              <a:t>decorators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A task has:</a:t>
            </a:r>
            <a:endParaRPr lang="en-GB" dirty="0"/>
          </a:p>
          <a:p>
            <a:pPr lvl="1"/>
            <a:r>
              <a:rPr lang="en-GB" dirty="0"/>
              <a:t>A Python function name</a:t>
            </a:r>
          </a:p>
          <a:p>
            <a:pPr lvl="1"/>
            <a:r>
              <a:rPr lang="en-GB" dirty="0"/>
              <a:t>Decorator(s) defining input and output files (e.g. @transform, @merge, @split)</a:t>
            </a:r>
          </a:p>
          <a:p>
            <a:pPr lvl="1"/>
            <a:r>
              <a:rPr lang="en-GB" dirty="0"/>
              <a:t>Explicit input and output arguments</a:t>
            </a:r>
          </a:p>
          <a:p>
            <a:pPr lvl="1"/>
            <a:r>
              <a:rPr lang="en-GB" dirty="0"/>
              <a:t>Python code or shell commands to transform input into output</a:t>
            </a:r>
          </a:p>
        </p:txBody>
      </p:sp>
      <p:pic>
        <p:nvPicPr>
          <p:cNvPr id="4098" name="Picture 2" descr="GitHub - cgat-developers/cgat-core ...">
            <a:extLst>
              <a:ext uri="{FF2B5EF4-FFF2-40B4-BE49-F238E27FC236}">
                <a16:creationId xmlns:a16="http://schemas.microsoft.com/office/drawing/2014/main" id="{731D6345-A2E8-3FCF-45C0-0FD9A3D6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308" y="0"/>
            <a:ext cx="1875692" cy="187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55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11424" y="1628800"/>
            <a:ext cx="10153128" cy="482453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Write pipeline 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Series of Python functions (tasks)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Import </a:t>
            </a:r>
            <a:r>
              <a:rPr lang="en-GB" sz="1800" dirty="0" err="1"/>
              <a:t>Ruffus</a:t>
            </a:r>
            <a:r>
              <a:rPr lang="en-GB" sz="1800" dirty="0"/>
              <a:t> to manage task dependencies (decorators)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Import </a:t>
            </a:r>
            <a:r>
              <a:rPr lang="en-GB" sz="1800" dirty="0" err="1"/>
              <a:t>CGATcore</a:t>
            </a:r>
            <a:r>
              <a:rPr lang="en-GB" sz="1800" dirty="0"/>
              <a:t> to manage parametrisation, logging, cluster interaction and pipeline running</a:t>
            </a:r>
          </a:p>
          <a:p>
            <a:pPr marL="514350" indent="-457200">
              <a:buFont typeface="+mj-lt"/>
              <a:buAutoNum type="arabicPeriod"/>
            </a:pPr>
            <a:r>
              <a:rPr lang="en-GB" sz="2400" dirty="0"/>
              <a:t>Write configuration files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Define all pipeline parameters in </a:t>
            </a:r>
            <a:r>
              <a:rPr lang="en-GB" sz="1800" dirty="0" err="1"/>
              <a:t>pipeline.yml</a:t>
            </a:r>
            <a:endParaRPr lang="en-GB" sz="18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Run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Examine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Log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Output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Database tables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Reports with plots (</a:t>
            </a:r>
            <a:r>
              <a:rPr lang="en-GB" sz="1800" dirty="0" err="1"/>
              <a:t>Rmarkdown</a:t>
            </a:r>
            <a:r>
              <a:rPr lang="en-GB" sz="1800" dirty="0"/>
              <a:t>, Notebooks)</a:t>
            </a:r>
            <a:endParaRPr lang="en-GB" sz="2400" dirty="0"/>
          </a:p>
          <a:p>
            <a:endParaRPr lang="en-GB" sz="2400" dirty="0"/>
          </a:p>
          <a:p>
            <a:pPr lvl="1"/>
            <a:endParaRPr lang="en-GB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06CB99-73EA-9ECC-E002-96A9E1A2AC4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Building and running a CGAT-core pipeline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93525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159896" y="2420888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Task</a:t>
            </a:r>
            <a:endParaRPr lang="en-GB" sz="5400" dirty="0"/>
          </a:p>
        </p:txBody>
      </p:sp>
      <p:sp>
        <p:nvSpPr>
          <p:cNvPr id="14" name="Rectangle 13"/>
          <p:cNvSpPr/>
          <p:nvPr/>
        </p:nvSpPr>
        <p:spPr>
          <a:xfrm>
            <a:off x="1919536" y="2420888"/>
            <a:ext cx="2088232" cy="13681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/>
              <a:t>Input</a:t>
            </a:r>
            <a:endParaRPr lang="en-GB" sz="5400" dirty="0"/>
          </a:p>
        </p:txBody>
      </p:sp>
      <p:sp>
        <p:nvSpPr>
          <p:cNvPr id="15" name="Rectangle 14"/>
          <p:cNvSpPr/>
          <p:nvPr/>
        </p:nvSpPr>
        <p:spPr>
          <a:xfrm>
            <a:off x="8040216" y="2420888"/>
            <a:ext cx="2232248" cy="13681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/>
              <a:t>Output</a:t>
            </a:r>
            <a:endParaRPr lang="en-GB" sz="5400" dirty="0"/>
          </a:p>
        </p:txBody>
      </p:sp>
      <p:sp>
        <p:nvSpPr>
          <p:cNvPr id="16" name="Right Arrow 15"/>
          <p:cNvSpPr/>
          <p:nvPr/>
        </p:nvSpPr>
        <p:spPr>
          <a:xfrm>
            <a:off x="4007768" y="2996952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>
            <a:off x="6888088" y="2996952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2207569" y="4149080"/>
            <a:ext cx="1160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Filename1</a:t>
            </a:r>
          </a:p>
          <a:p>
            <a:r>
              <a:rPr lang="en-US" dirty="0"/>
              <a:t>Filename2</a:t>
            </a:r>
          </a:p>
          <a:p>
            <a:r>
              <a:rPr lang="en-US" dirty="0"/>
              <a:t>….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328249" y="4077072"/>
            <a:ext cx="1160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Filename1</a:t>
            </a:r>
          </a:p>
          <a:p>
            <a:r>
              <a:rPr lang="en-US" dirty="0"/>
              <a:t>Filename2</a:t>
            </a:r>
          </a:p>
          <a:p>
            <a:r>
              <a:rPr lang="en-US" dirty="0"/>
              <a:t>….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4976687" y="4186610"/>
            <a:ext cx="2238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Python function</a:t>
            </a:r>
            <a:endParaRPr lang="en-GB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39514-A449-B0D6-7CBA-4BD9D4E5B5B6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Ruffus tasks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1895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911A6-B634-F9F4-6889-74C64348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05" y="1343672"/>
            <a:ext cx="3945419" cy="3922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7D8A0-3A17-C1E1-BA1D-F9779B09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63" y="1143496"/>
            <a:ext cx="7030669" cy="2556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602D8-EF1A-2E67-00B4-8F78C81C6D99}"/>
              </a:ext>
            </a:extLst>
          </p:cNvPr>
          <p:cNvSpPr txBox="1"/>
          <p:nvPr/>
        </p:nvSpPr>
        <p:spPr>
          <a:xfrm>
            <a:off x="7678615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/articles/533452a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39F02-388D-F7CF-B1E6-507B4F79AB6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The reproducibility crisis – the same issue for data</a:t>
            </a:r>
            <a:endParaRPr lang="en-GB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D6DAE-CB56-CBCF-BAE0-96190A08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80" y="3806903"/>
            <a:ext cx="3500303" cy="24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42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9896" y="1700808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Transform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8040216" y="1700808"/>
            <a:ext cx="2232248" cy="13681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Filename1</a:t>
            </a:r>
          </a:p>
          <a:p>
            <a:pPr algn="ctr"/>
            <a:r>
              <a:rPr lang="en-US" dirty="0"/>
              <a:t>Filename2</a:t>
            </a:r>
          </a:p>
          <a:p>
            <a:pPr algn="ctr"/>
            <a:r>
              <a:rPr lang="en-US" dirty="0"/>
              <a:t>Filename3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endParaRPr lang="en-GB" dirty="0"/>
          </a:p>
        </p:txBody>
      </p:sp>
      <p:sp>
        <p:nvSpPr>
          <p:cNvPr id="10" name="Right Arrow 9"/>
          <p:cNvSpPr/>
          <p:nvPr/>
        </p:nvSpPr>
        <p:spPr>
          <a:xfrm>
            <a:off x="4007768" y="2222777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6888088" y="2222777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>
            <a:off x="4007768" y="2484539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6888088" y="2484539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/>
          <p:cNvSpPr/>
          <p:nvPr/>
        </p:nvSpPr>
        <p:spPr>
          <a:xfrm>
            <a:off x="4007768" y="1947680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888088" y="1947680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159896" y="3356992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Merge</a:t>
            </a:r>
            <a:endParaRPr lang="en-GB" sz="2800" dirty="0"/>
          </a:p>
        </p:txBody>
      </p:sp>
      <p:sp>
        <p:nvSpPr>
          <p:cNvPr id="22" name="Rectangle 21"/>
          <p:cNvSpPr/>
          <p:nvPr/>
        </p:nvSpPr>
        <p:spPr>
          <a:xfrm>
            <a:off x="8040216" y="3356992"/>
            <a:ext cx="2232248" cy="13681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Filename1</a:t>
            </a:r>
          </a:p>
          <a:p>
            <a:pPr algn="ctr"/>
            <a:endParaRPr lang="en-GB" dirty="0"/>
          </a:p>
        </p:txBody>
      </p:sp>
      <p:sp>
        <p:nvSpPr>
          <p:cNvPr id="30" name="Right Arrow 29"/>
          <p:cNvSpPr/>
          <p:nvPr/>
        </p:nvSpPr>
        <p:spPr>
          <a:xfrm>
            <a:off x="6897519" y="3920727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5159896" y="5013176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Collate</a:t>
            </a:r>
            <a:endParaRPr lang="en-GB" sz="3200" dirty="0"/>
          </a:p>
        </p:txBody>
      </p:sp>
      <p:sp>
        <p:nvSpPr>
          <p:cNvPr id="43" name="Rectangle 42"/>
          <p:cNvSpPr/>
          <p:nvPr/>
        </p:nvSpPr>
        <p:spPr>
          <a:xfrm>
            <a:off x="1919536" y="5013176"/>
            <a:ext cx="2088232" cy="13681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Filename1</a:t>
            </a:r>
          </a:p>
          <a:p>
            <a:pPr algn="ctr"/>
            <a:r>
              <a:rPr lang="en-US" dirty="0"/>
              <a:t>Filename2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40216" y="5013176"/>
            <a:ext cx="2232248" cy="13681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Filename1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4007768" y="5589240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ight Arrow 38"/>
          <p:cNvSpPr/>
          <p:nvPr/>
        </p:nvSpPr>
        <p:spPr>
          <a:xfrm>
            <a:off x="4005951" y="3645024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Arrow 39"/>
          <p:cNvSpPr/>
          <p:nvPr/>
        </p:nvSpPr>
        <p:spPr>
          <a:xfrm>
            <a:off x="4005951" y="3920727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Arrow 40"/>
          <p:cNvSpPr/>
          <p:nvPr/>
        </p:nvSpPr>
        <p:spPr>
          <a:xfrm>
            <a:off x="4005951" y="4189262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919536" y="3356992"/>
            <a:ext cx="2088232" cy="13681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Filename1</a:t>
            </a:r>
          </a:p>
          <a:p>
            <a:pPr algn="ctr"/>
            <a:r>
              <a:rPr lang="en-US" dirty="0"/>
              <a:t>Filename2</a:t>
            </a:r>
          </a:p>
          <a:p>
            <a:pPr algn="ctr"/>
            <a:r>
              <a:rPr lang="en-US" dirty="0"/>
              <a:t>Filename3</a:t>
            </a:r>
          </a:p>
          <a:p>
            <a:pPr algn="ctr"/>
            <a:r>
              <a:rPr lang="en-US" dirty="0"/>
              <a:t>…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919536" y="1700808"/>
            <a:ext cx="2088232" cy="13681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Filename1</a:t>
            </a:r>
          </a:p>
          <a:p>
            <a:pPr algn="ctr"/>
            <a:r>
              <a:rPr lang="en-US" dirty="0"/>
              <a:t>Filename2</a:t>
            </a:r>
          </a:p>
          <a:p>
            <a:pPr algn="ctr"/>
            <a:r>
              <a:rPr lang="en-US" dirty="0"/>
              <a:t>Filename3</a:t>
            </a:r>
          </a:p>
          <a:p>
            <a:pPr algn="ctr"/>
            <a:r>
              <a:rPr lang="en-US" dirty="0"/>
              <a:t>…</a:t>
            </a:r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7CB021F-FB3D-4448-8988-E4719E000C55}"/>
              </a:ext>
            </a:extLst>
          </p:cNvPr>
          <p:cNvSpPr/>
          <p:nvPr/>
        </p:nvSpPr>
        <p:spPr>
          <a:xfrm>
            <a:off x="6888088" y="5687983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89CA21-4277-FE40-91B2-78F171BB4D07}"/>
              </a:ext>
            </a:extLst>
          </p:cNvPr>
          <p:cNvSpPr/>
          <p:nvPr/>
        </p:nvSpPr>
        <p:spPr>
          <a:xfrm>
            <a:off x="4000797" y="5828939"/>
            <a:ext cx="115212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2358F-E7DB-0C4F-B7B6-875E9C5E7AEC}"/>
              </a:ext>
            </a:extLst>
          </p:cNvPr>
          <p:cNvSpPr txBox="1"/>
          <p:nvPr/>
        </p:nvSpPr>
        <p:spPr>
          <a:xfrm>
            <a:off x="10311539" y="2222777"/>
            <a:ext cx="12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One-to-one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21DF55-4BB6-AB46-A5F3-109193B0DE5C}"/>
              </a:ext>
            </a:extLst>
          </p:cNvPr>
          <p:cNvSpPr txBox="1"/>
          <p:nvPr/>
        </p:nvSpPr>
        <p:spPr>
          <a:xfrm>
            <a:off x="10416480" y="3808069"/>
            <a:ext cx="112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All-to-one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24E82D-AF74-C343-9683-7E9D2EB0D472}"/>
              </a:ext>
            </a:extLst>
          </p:cNvPr>
          <p:cNvSpPr txBox="1"/>
          <p:nvPr/>
        </p:nvSpPr>
        <p:spPr>
          <a:xfrm>
            <a:off x="10353023" y="5514807"/>
            <a:ext cx="140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Many-to-one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A0DD03-CF3D-2E1A-712E-F1CA3CC60075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Common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opperations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3100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055440" y="2178967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FASTQ file1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05946" y="2891511"/>
            <a:ext cx="113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Transform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2207569" y="3971566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876624" y="4316292"/>
            <a:ext cx="79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055440" y="4941168"/>
            <a:ext cx="10441152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MultiQC</a:t>
            </a:r>
            <a:r>
              <a:rPr lang="en-GB" sz="2800" dirty="0"/>
              <a:t> report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 flipH="1">
            <a:off x="4874185" y="3968182"/>
            <a:ext cx="1" cy="9322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79B126A-AFEF-F740-B9D6-622983240D33}"/>
              </a:ext>
            </a:extLst>
          </p:cNvPr>
          <p:cNvSpPr/>
          <p:nvPr/>
        </p:nvSpPr>
        <p:spPr>
          <a:xfrm>
            <a:off x="1055440" y="3511135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FastQC</a:t>
            </a:r>
            <a:r>
              <a:rPr lang="en-GB" sz="2800" dirty="0"/>
              <a:t> report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53F8DA-BAC7-2642-8C38-A4081E024B63}"/>
              </a:ext>
            </a:extLst>
          </p:cNvPr>
          <p:cNvCxnSpPr>
            <a:cxnSpLocks/>
          </p:cNvCxnSpPr>
          <p:nvPr/>
        </p:nvCxnSpPr>
        <p:spPr>
          <a:xfrm flipH="1">
            <a:off x="2205532" y="2613446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269FFED-D1D0-FC40-AD5F-C74968550FE9}"/>
              </a:ext>
            </a:extLst>
          </p:cNvPr>
          <p:cNvSpPr/>
          <p:nvPr/>
        </p:nvSpPr>
        <p:spPr>
          <a:xfrm>
            <a:off x="3724094" y="2178967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FASTQ file2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27739D9-DB79-1D45-AEFA-92F93EFD9980}"/>
              </a:ext>
            </a:extLst>
          </p:cNvPr>
          <p:cNvSpPr/>
          <p:nvPr/>
        </p:nvSpPr>
        <p:spPr>
          <a:xfrm>
            <a:off x="3724094" y="3511135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FastQC</a:t>
            </a:r>
            <a:r>
              <a:rPr lang="en-GB" sz="2800" dirty="0"/>
              <a:t> report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74E375-58B2-514A-88A8-CAD37663D7BB}"/>
              </a:ext>
            </a:extLst>
          </p:cNvPr>
          <p:cNvCxnSpPr>
            <a:cxnSpLocks/>
          </p:cNvCxnSpPr>
          <p:nvPr/>
        </p:nvCxnSpPr>
        <p:spPr>
          <a:xfrm flipH="1">
            <a:off x="4874186" y="2613446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729AD51-8B3A-0645-93F6-F0C6BF4650D1}"/>
              </a:ext>
            </a:extLst>
          </p:cNvPr>
          <p:cNvSpPr/>
          <p:nvPr/>
        </p:nvSpPr>
        <p:spPr>
          <a:xfrm>
            <a:off x="6523690" y="2178967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FASTQ file3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267E0E-1D76-254B-8C88-433A8A2D0AB5}"/>
              </a:ext>
            </a:extLst>
          </p:cNvPr>
          <p:cNvSpPr/>
          <p:nvPr/>
        </p:nvSpPr>
        <p:spPr>
          <a:xfrm>
            <a:off x="6523690" y="3511135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FastQC</a:t>
            </a:r>
            <a:r>
              <a:rPr lang="en-GB" sz="2800" dirty="0"/>
              <a:t> report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BA37E0-A345-2F44-9A92-41D3544ED5A0}"/>
              </a:ext>
            </a:extLst>
          </p:cNvPr>
          <p:cNvCxnSpPr>
            <a:cxnSpLocks/>
          </p:cNvCxnSpPr>
          <p:nvPr/>
        </p:nvCxnSpPr>
        <p:spPr>
          <a:xfrm flipH="1">
            <a:off x="7673782" y="2613446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4389A12-173B-454F-AF76-07043C7995D7}"/>
              </a:ext>
            </a:extLst>
          </p:cNvPr>
          <p:cNvSpPr/>
          <p:nvPr/>
        </p:nvSpPr>
        <p:spPr>
          <a:xfrm>
            <a:off x="9192344" y="2178967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FASTQ file4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377FE5C-B886-DB46-A42E-B8762CF84F97}"/>
              </a:ext>
            </a:extLst>
          </p:cNvPr>
          <p:cNvSpPr/>
          <p:nvPr/>
        </p:nvSpPr>
        <p:spPr>
          <a:xfrm>
            <a:off x="9192344" y="3511135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FastQC</a:t>
            </a:r>
            <a:r>
              <a:rPr lang="en-GB" sz="2800" dirty="0"/>
              <a:t> report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345269-D228-9349-9EAC-DEA35E2A23EC}"/>
              </a:ext>
            </a:extLst>
          </p:cNvPr>
          <p:cNvCxnSpPr>
            <a:cxnSpLocks/>
          </p:cNvCxnSpPr>
          <p:nvPr/>
        </p:nvCxnSpPr>
        <p:spPr>
          <a:xfrm flipH="1">
            <a:off x="10342436" y="2613446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D00FE3-76C4-4140-8BDF-7A65E5BFCF22}"/>
              </a:ext>
            </a:extLst>
          </p:cNvPr>
          <p:cNvCxnSpPr>
            <a:cxnSpLocks/>
          </p:cNvCxnSpPr>
          <p:nvPr/>
        </p:nvCxnSpPr>
        <p:spPr>
          <a:xfrm flipH="1">
            <a:off x="7675819" y="3954655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E88964-08ED-DC43-8A2D-1194FA3185D6}"/>
              </a:ext>
            </a:extLst>
          </p:cNvPr>
          <p:cNvCxnSpPr>
            <a:cxnSpLocks/>
          </p:cNvCxnSpPr>
          <p:nvPr/>
        </p:nvCxnSpPr>
        <p:spPr>
          <a:xfrm flipH="1">
            <a:off x="10342435" y="3951271"/>
            <a:ext cx="1" cy="9322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82B978-C29D-AB81-04E8-C0DED76253D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Example pipeline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903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055440" y="2178967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FASTQ file1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05946" y="2891511"/>
            <a:ext cx="83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Collate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79B126A-AFEF-F740-B9D6-622983240D33}"/>
              </a:ext>
            </a:extLst>
          </p:cNvPr>
          <p:cNvSpPr/>
          <p:nvPr/>
        </p:nvSpPr>
        <p:spPr>
          <a:xfrm>
            <a:off x="1055440" y="3511135"/>
            <a:ext cx="4972904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SAM file1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53F8DA-BAC7-2642-8C38-A4081E024B63}"/>
              </a:ext>
            </a:extLst>
          </p:cNvPr>
          <p:cNvCxnSpPr>
            <a:cxnSpLocks/>
          </p:cNvCxnSpPr>
          <p:nvPr/>
        </p:nvCxnSpPr>
        <p:spPr>
          <a:xfrm flipH="1">
            <a:off x="2205532" y="2613446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269FFED-D1D0-FC40-AD5F-C74968550FE9}"/>
              </a:ext>
            </a:extLst>
          </p:cNvPr>
          <p:cNvSpPr/>
          <p:nvPr/>
        </p:nvSpPr>
        <p:spPr>
          <a:xfrm>
            <a:off x="3724094" y="2178967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FASTQ file2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74E375-58B2-514A-88A8-CAD37663D7BB}"/>
              </a:ext>
            </a:extLst>
          </p:cNvPr>
          <p:cNvCxnSpPr>
            <a:cxnSpLocks/>
          </p:cNvCxnSpPr>
          <p:nvPr/>
        </p:nvCxnSpPr>
        <p:spPr>
          <a:xfrm flipH="1">
            <a:off x="4874186" y="2613446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729AD51-8B3A-0645-93F6-F0C6BF4650D1}"/>
              </a:ext>
            </a:extLst>
          </p:cNvPr>
          <p:cNvSpPr/>
          <p:nvPr/>
        </p:nvSpPr>
        <p:spPr>
          <a:xfrm>
            <a:off x="6523690" y="2178967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FASTQ file3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267E0E-1D76-254B-8C88-433A8A2D0AB5}"/>
              </a:ext>
            </a:extLst>
          </p:cNvPr>
          <p:cNvSpPr/>
          <p:nvPr/>
        </p:nvSpPr>
        <p:spPr>
          <a:xfrm>
            <a:off x="6523690" y="3511135"/>
            <a:ext cx="4972898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SAM file2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BA37E0-A345-2F44-9A92-41D3544ED5A0}"/>
              </a:ext>
            </a:extLst>
          </p:cNvPr>
          <p:cNvCxnSpPr>
            <a:cxnSpLocks/>
          </p:cNvCxnSpPr>
          <p:nvPr/>
        </p:nvCxnSpPr>
        <p:spPr>
          <a:xfrm flipH="1">
            <a:off x="7673782" y="2613446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4389A12-173B-454F-AF76-07043C7995D7}"/>
              </a:ext>
            </a:extLst>
          </p:cNvPr>
          <p:cNvSpPr/>
          <p:nvPr/>
        </p:nvSpPr>
        <p:spPr>
          <a:xfrm>
            <a:off x="9192344" y="2178967"/>
            <a:ext cx="2304256" cy="4344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FASTQ file4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345269-D228-9349-9EAC-DEA35E2A23EC}"/>
              </a:ext>
            </a:extLst>
          </p:cNvPr>
          <p:cNvCxnSpPr>
            <a:cxnSpLocks/>
          </p:cNvCxnSpPr>
          <p:nvPr/>
        </p:nvCxnSpPr>
        <p:spPr>
          <a:xfrm flipH="1">
            <a:off x="10342436" y="2613446"/>
            <a:ext cx="2" cy="9254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65012C1-EBE9-598F-5A18-6DB81336ED6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Example pipeline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52619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65892" y="1616858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Transform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1966110" y="3349355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Merge</a:t>
            </a:r>
            <a:endParaRPr lang="en-GB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982116" y="1666908"/>
            <a:ext cx="6032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 = ’’’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)s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&gt; %(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’’’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P.run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(statement)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82335" y="3421364"/>
            <a:ext cx="60324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 = ’’’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&gt; %(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’’’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P.run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(statement)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ight Bracket 13"/>
          <p:cNvSpPr/>
          <p:nvPr/>
        </p:nvSpPr>
        <p:spPr>
          <a:xfrm>
            <a:off x="10230561" y="2054500"/>
            <a:ext cx="72008" cy="57606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0302569" y="2080598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Any command 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line statement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E36047-622E-CA44-AF11-17502A9823A8}"/>
              </a:ext>
            </a:extLst>
          </p:cNvPr>
          <p:cNvSpPr txBox="1"/>
          <p:nvPr/>
        </p:nvSpPr>
        <p:spPr>
          <a:xfrm>
            <a:off x="7370543" y="2673637"/>
            <a:ext cx="233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Run command line statement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3770C-E93D-AF4B-B1E4-43F57C921C63}"/>
              </a:ext>
            </a:extLst>
          </p:cNvPr>
          <p:cNvSpPr/>
          <p:nvPr/>
        </p:nvSpPr>
        <p:spPr>
          <a:xfrm>
            <a:off x="1965891" y="5169133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Collate</a:t>
            </a:r>
            <a:endParaRPr lang="en-GB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EE04E-DBDF-9341-8F49-B723D37FC064}"/>
              </a:ext>
            </a:extLst>
          </p:cNvPr>
          <p:cNvSpPr txBox="1"/>
          <p:nvPr/>
        </p:nvSpPr>
        <p:spPr>
          <a:xfrm>
            <a:off x="3982116" y="5241142"/>
            <a:ext cx="480131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mapping(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infile1, infile2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 = ’’’hisat2…’’’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P.run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(statement)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B455E-ADCA-29DA-BDDA-E11C672A4F3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Defining tasks and functions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4397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Decorators dynamically alter the functionality of a function</a:t>
            </a:r>
          </a:p>
          <a:p>
            <a:r>
              <a:rPr lang="en-GB" dirty="0"/>
              <a:t>Enables you to run a function before another function call</a:t>
            </a:r>
          </a:p>
          <a:p>
            <a:r>
              <a:rPr lang="en-GB" dirty="0"/>
              <a:t>@transform</a:t>
            </a:r>
          </a:p>
          <a:p>
            <a:pPr lvl="1"/>
            <a:r>
              <a:rPr lang="en-GB" dirty="0"/>
              <a:t>Checks dependencies are satisfied</a:t>
            </a:r>
          </a:p>
          <a:p>
            <a:pPr lvl="1"/>
            <a:r>
              <a:rPr lang="en-GB" dirty="0"/>
              <a:t>configures input &amp; output files</a:t>
            </a:r>
          </a:p>
          <a:p>
            <a:pPr lvl="1"/>
            <a:r>
              <a:rPr lang="en-GB" dirty="0"/>
              <a:t>passes them to inner function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13F42C-6380-7452-A0E2-5489F67692B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Python decorators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56307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7409" y="1616858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Transform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767627" y="3349355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Merge</a:t>
            </a:r>
            <a:endParaRPr lang="en-GB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83633" y="1666908"/>
            <a:ext cx="66479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@transform( [ ‘a_1.fq.gz’, ‘a_2.fq.gz’],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suffix(‘.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fq.gz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’),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‘_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fastqc.html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3852" y="3421364"/>
            <a:ext cx="72635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@merge([‘a_1_fastqc.html’,’a_2_fastqc.html’],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‘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multiqc_report.html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3770C-E93D-AF4B-B1E4-43F57C921C63}"/>
              </a:ext>
            </a:extLst>
          </p:cNvPr>
          <p:cNvSpPr/>
          <p:nvPr/>
        </p:nvSpPr>
        <p:spPr>
          <a:xfrm>
            <a:off x="767408" y="5169133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Collate</a:t>
            </a:r>
            <a:endParaRPr lang="en-GB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EE04E-DBDF-9341-8F49-B723D37FC064}"/>
              </a:ext>
            </a:extLst>
          </p:cNvPr>
          <p:cNvSpPr txBox="1"/>
          <p:nvPr/>
        </p:nvSpPr>
        <p:spPr>
          <a:xfrm>
            <a:off x="2783633" y="5241142"/>
            <a:ext cx="57246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@collate("*.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fastq.gz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regex(r'(.*)_[12].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fq.gz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’),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r'bam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/\1.bam')</a:t>
            </a:r>
          </a:p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mapping(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A319D-440E-9748-9931-D557CAE681E2}"/>
              </a:ext>
            </a:extLst>
          </p:cNvPr>
          <p:cNvSpPr txBox="1"/>
          <p:nvPr/>
        </p:nvSpPr>
        <p:spPr>
          <a:xfrm>
            <a:off x="9419922" y="1691516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List of input files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84EF30-9919-CA49-B578-7299A2A5C686}"/>
              </a:ext>
            </a:extLst>
          </p:cNvPr>
          <p:cNvSpPr/>
          <p:nvPr/>
        </p:nvSpPr>
        <p:spPr>
          <a:xfrm rot="10800000">
            <a:off x="9208730" y="1770706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F2040-AB3E-BD41-A02F-835678E883E2}"/>
              </a:ext>
            </a:extLst>
          </p:cNvPr>
          <p:cNvSpPr txBox="1"/>
          <p:nvPr/>
        </p:nvSpPr>
        <p:spPr>
          <a:xfrm>
            <a:off x="9396420" y="1988840"/>
            <a:ext cx="20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File suffix to replace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907545F-2E4D-E044-A2DA-A874FC2D2297}"/>
              </a:ext>
            </a:extLst>
          </p:cNvPr>
          <p:cNvSpPr/>
          <p:nvPr/>
        </p:nvSpPr>
        <p:spPr>
          <a:xfrm rot="10800000">
            <a:off x="9185227" y="2068030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6291B-6C5D-7640-AE81-9AB93C02313D}"/>
              </a:ext>
            </a:extLst>
          </p:cNvPr>
          <p:cNvSpPr txBox="1"/>
          <p:nvPr/>
        </p:nvSpPr>
        <p:spPr>
          <a:xfrm>
            <a:off x="9408367" y="2276872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Output file suffix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E104190-52FD-F94E-A2E6-B6281EA6E30E}"/>
              </a:ext>
            </a:extLst>
          </p:cNvPr>
          <p:cNvSpPr/>
          <p:nvPr/>
        </p:nvSpPr>
        <p:spPr>
          <a:xfrm rot="10800000">
            <a:off x="9197175" y="2356062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B23D09-8BD0-A24C-8460-EB1ACE2DF3BB}"/>
              </a:ext>
            </a:extLst>
          </p:cNvPr>
          <p:cNvSpPr txBox="1"/>
          <p:nvPr/>
        </p:nvSpPr>
        <p:spPr>
          <a:xfrm>
            <a:off x="10148682" y="3362201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List of input files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761B901-1FF5-284C-BD09-54873D05079D}"/>
              </a:ext>
            </a:extLst>
          </p:cNvPr>
          <p:cNvSpPr/>
          <p:nvPr/>
        </p:nvSpPr>
        <p:spPr>
          <a:xfrm rot="10800000">
            <a:off x="9937490" y="3441391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CB3BC-83B8-4D4D-830B-E7CCC4CAD556}"/>
              </a:ext>
            </a:extLst>
          </p:cNvPr>
          <p:cNvSpPr txBox="1"/>
          <p:nvPr/>
        </p:nvSpPr>
        <p:spPr>
          <a:xfrm>
            <a:off x="10145727" y="3737689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Output file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D9275F0-9449-2A41-B7F5-6EB8956C06D2}"/>
              </a:ext>
            </a:extLst>
          </p:cNvPr>
          <p:cNvSpPr/>
          <p:nvPr/>
        </p:nvSpPr>
        <p:spPr>
          <a:xfrm rot="10800000">
            <a:off x="9934535" y="3816879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083E9C-7307-2D42-BD9C-79CDF043CEB4}"/>
              </a:ext>
            </a:extLst>
          </p:cNvPr>
          <p:cNvSpPr txBox="1"/>
          <p:nvPr/>
        </p:nvSpPr>
        <p:spPr>
          <a:xfrm>
            <a:off x="9443162" y="523539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Glob of input files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965FCA-B6C1-A649-9583-0D12E1D353E3}"/>
              </a:ext>
            </a:extLst>
          </p:cNvPr>
          <p:cNvSpPr txBox="1"/>
          <p:nvPr/>
        </p:nvSpPr>
        <p:spPr>
          <a:xfrm>
            <a:off x="9419660" y="5517232"/>
            <a:ext cx="195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Regular expression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2936D086-C8A2-7D44-8930-912A60B8CB33}"/>
              </a:ext>
            </a:extLst>
          </p:cNvPr>
          <p:cNvSpPr/>
          <p:nvPr/>
        </p:nvSpPr>
        <p:spPr>
          <a:xfrm rot="10800000">
            <a:off x="9208467" y="5596422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55C48A-3EA6-3049-8950-FC0965917C69}"/>
              </a:ext>
            </a:extLst>
          </p:cNvPr>
          <p:cNvSpPr txBox="1"/>
          <p:nvPr/>
        </p:nvSpPr>
        <p:spPr>
          <a:xfrm>
            <a:off x="9431607" y="5805264"/>
            <a:ext cx="176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Output file regex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853D0FAD-858C-BA41-9057-5496F8F89191}"/>
              </a:ext>
            </a:extLst>
          </p:cNvPr>
          <p:cNvSpPr/>
          <p:nvPr/>
        </p:nvSpPr>
        <p:spPr>
          <a:xfrm rot="10800000">
            <a:off x="9220415" y="5884454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F40DDA65-7618-6246-B1E7-F698BC533662}"/>
              </a:ext>
            </a:extLst>
          </p:cNvPr>
          <p:cNvSpPr/>
          <p:nvPr/>
        </p:nvSpPr>
        <p:spPr>
          <a:xfrm rot="10800000">
            <a:off x="9220415" y="5327897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F815C-BD49-3659-89EA-945DAA8A888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Defining task Input and Outputs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20987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7409" y="1616858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Transform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767627" y="3349355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Merge</a:t>
            </a:r>
            <a:endParaRPr lang="en-GB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83633" y="1666908"/>
            <a:ext cx="66479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@transform( [ ‘a_1.fq.gz’, ‘a_2.fq.gz’],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suffix(‘.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fastq.gz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’),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‘_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fastqc.html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3852" y="3421364"/>
            <a:ext cx="72635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@merge([‘a_1_fastqc,html’,’a_2_fastqc.html’],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‘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multiqc_report.html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A319D-440E-9748-9931-D557CAE681E2}"/>
              </a:ext>
            </a:extLst>
          </p:cNvPr>
          <p:cNvSpPr txBox="1"/>
          <p:nvPr/>
        </p:nvSpPr>
        <p:spPr>
          <a:xfrm>
            <a:off x="9419922" y="1691516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List of input files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84EF30-9919-CA49-B578-7299A2A5C686}"/>
              </a:ext>
            </a:extLst>
          </p:cNvPr>
          <p:cNvSpPr/>
          <p:nvPr/>
        </p:nvSpPr>
        <p:spPr>
          <a:xfrm rot="10800000">
            <a:off x="9208730" y="1770706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F2040-AB3E-BD41-A02F-835678E883E2}"/>
              </a:ext>
            </a:extLst>
          </p:cNvPr>
          <p:cNvSpPr txBox="1"/>
          <p:nvPr/>
        </p:nvSpPr>
        <p:spPr>
          <a:xfrm>
            <a:off x="9396420" y="1988840"/>
            <a:ext cx="20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File suffix to replace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907545F-2E4D-E044-A2DA-A874FC2D2297}"/>
              </a:ext>
            </a:extLst>
          </p:cNvPr>
          <p:cNvSpPr/>
          <p:nvPr/>
        </p:nvSpPr>
        <p:spPr>
          <a:xfrm rot="10800000">
            <a:off x="9185227" y="2068030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6291B-6C5D-7640-AE81-9AB93C02313D}"/>
              </a:ext>
            </a:extLst>
          </p:cNvPr>
          <p:cNvSpPr txBox="1"/>
          <p:nvPr/>
        </p:nvSpPr>
        <p:spPr>
          <a:xfrm>
            <a:off x="9408367" y="2276872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Output file suffix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E104190-52FD-F94E-A2E6-B6281EA6E30E}"/>
              </a:ext>
            </a:extLst>
          </p:cNvPr>
          <p:cNvSpPr/>
          <p:nvPr/>
        </p:nvSpPr>
        <p:spPr>
          <a:xfrm rot="10800000">
            <a:off x="9197175" y="2356062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B23D09-8BD0-A24C-8460-EB1ACE2DF3BB}"/>
              </a:ext>
            </a:extLst>
          </p:cNvPr>
          <p:cNvSpPr txBox="1"/>
          <p:nvPr/>
        </p:nvSpPr>
        <p:spPr>
          <a:xfrm>
            <a:off x="10148682" y="3362201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List of input files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761B901-1FF5-284C-BD09-54873D05079D}"/>
              </a:ext>
            </a:extLst>
          </p:cNvPr>
          <p:cNvSpPr/>
          <p:nvPr/>
        </p:nvSpPr>
        <p:spPr>
          <a:xfrm rot="10800000">
            <a:off x="9937490" y="3441391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CB3BC-83B8-4D4D-830B-E7CCC4CAD556}"/>
              </a:ext>
            </a:extLst>
          </p:cNvPr>
          <p:cNvSpPr txBox="1"/>
          <p:nvPr/>
        </p:nvSpPr>
        <p:spPr>
          <a:xfrm>
            <a:off x="10145727" y="3737689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Output file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D9275F0-9449-2A41-B7F5-6EB8956C06D2}"/>
              </a:ext>
            </a:extLst>
          </p:cNvPr>
          <p:cNvSpPr/>
          <p:nvPr/>
        </p:nvSpPr>
        <p:spPr>
          <a:xfrm rot="10800000">
            <a:off x="9934535" y="3816879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A49F42-DB1C-FB43-B3D8-021DAAE6442F}"/>
              </a:ext>
            </a:extLst>
          </p:cNvPr>
          <p:cNvCxnSpPr>
            <a:cxnSpLocks/>
          </p:cNvCxnSpPr>
          <p:nvPr/>
        </p:nvCxnSpPr>
        <p:spPr>
          <a:xfrm flipH="1">
            <a:off x="5653241" y="2925025"/>
            <a:ext cx="560397" cy="5616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C1577E-EFF7-A2CC-E60C-AE73189425F8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Combining tasks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5884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7409" y="1616858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Transform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767627" y="3349355"/>
            <a:ext cx="172819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Merge</a:t>
            </a:r>
            <a:endParaRPr lang="en-GB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83633" y="1666908"/>
            <a:ext cx="66479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@transform( [ ‘a_1.fq.gz’, ‘a_2.fq.gz’],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suffix(‘.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fastq.gz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’),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‘_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fastqc.html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3852" y="3421364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@merge(</a:t>
            </a:r>
            <a:r>
              <a:rPr lang="en-GB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‘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multiqc_report.html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A319D-440E-9748-9931-D557CAE681E2}"/>
              </a:ext>
            </a:extLst>
          </p:cNvPr>
          <p:cNvSpPr txBox="1"/>
          <p:nvPr/>
        </p:nvSpPr>
        <p:spPr>
          <a:xfrm>
            <a:off x="9419922" y="1691516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List of input files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84EF30-9919-CA49-B578-7299A2A5C686}"/>
              </a:ext>
            </a:extLst>
          </p:cNvPr>
          <p:cNvSpPr/>
          <p:nvPr/>
        </p:nvSpPr>
        <p:spPr>
          <a:xfrm rot="10800000">
            <a:off x="9208730" y="1770706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F2040-AB3E-BD41-A02F-835678E883E2}"/>
              </a:ext>
            </a:extLst>
          </p:cNvPr>
          <p:cNvSpPr txBox="1"/>
          <p:nvPr/>
        </p:nvSpPr>
        <p:spPr>
          <a:xfrm>
            <a:off x="9396420" y="1988840"/>
            <a:ext cx="20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File suffix to replace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907545F-2E4D-E044-A2DA-A874FC2D2297}"/>
              </a:ext>
            </a:extLst>
          </p:cNvPr>
          <p:cNvSpPr/>
          <p:nvPr/>
        </p:nvSpPr>
        <p:spPr>
          <a:xfrm rot="10800000">
            <a:off x="9185227" y="2068030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6291B-6C5D-7640-AE81-9AB93C02313D}"/>
              </a:ext>
            </a:extLst>
          </p:cNvPr>
          <p:cNvSpPr txBox="1"/>
          <p:nvPr/>
        </p:nvSpPr>
        <p:spPr>
          <a:xfrm>
            <a:off x="9408367" y="2276872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Output file suffix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E104190-52FD-F94E-A2E6-B6281EA6E30E}"/>
              </a:ext>
            </a:extLst>
          </p:cNvPr>
          <p:cNvSpPr/>
          <p:nvPr/>
        </p:nvSpPr>
        <p:spPr>
          <a:xfrm rot="10800000">
            <a:off x="9197175" y="2356062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B23D09-8BD0-A24C-8460-EB1ACE2DF3BB}"/>
              </a:ext>
            </a:extLst>
          </p:cNvPr>
          <p:cNvSpPr txBox="1"/>
          <p:nvPr/>
        </p:nvSpPr>
        <p:spPr>
          <a:xfrm>
            <a:off x="10148682" y="3362201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List of input files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761B901-1FF5-284C-BD09-54873D05079D}"/>
              </a:ext>
            </a:extLst>
          </p:cNvPr>
          <p:cNvSpPr/>
          <p:nvPr/>
        </p:nvSpPr>
        <p:spPr>
          <a:xfrm rot="10800000">
            <a:off x="9937490" y="3441391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CB3BC-83B8-4D4D-830B-E7CCC4CAD556}"/>
              </a:ext>
            </a:extLst>
          </p:cNvPr>
          <p:cNvSpPr txBox="1"/>
          <p:nvPr/>
        </p:nvSpPr>
        <p:spPr>
          <a:xfrm>
            <a:off x="10145727" y="3737689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Output file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D9275F0-9449-2A41-B7F5-6EB8956C06D2}"/>
              </a:ext>
            </a:extLst>
          </p:cNvPr>
          <p:cNvSpPr/>
          <p:nvPr/>
        </p:nvSpPr>
        <p:spPr>
          <a:xfrm rot="10800000">
            <a:off x="9934535" y="3816879"/>
            <a:ext cx="225728" cy="210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A49F42-DB1C-FB43-B3D8-021DAAE6442F}"/>
              </a:ext>
            </a:extLst>
          </p:cNvPr>
          <p:cNvCxnSpPr>
            <a:cxnSpLocks/>
          </p:cNvCxnSpPr>
          <p:nvPr/>
        </p:nvCxnSpPr>
        <p:spPr>
          <a:xfrm>
            <a:off x="4007768" y="2985010"/>
            <a:ext cx="216024" cy="4563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C562CD9-09E3-FBE9-E0DA-EFA9117A671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Combining tasks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30937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63552" y="1844824"/>
            <a:ext cx="1620180" cy="3780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Documentation</a:t>
            </a:r>
            <a:endParaRPr lang="en-GB" sz="1350" dirty="0"/>
          </a:p>
        </p:txBody>
      </p:sp>
      <p:sp>
        <p:nvSpPr>
          <p:cNvPr id="11" name="Rectangle 10"/>
          <p:cNvSpPr/>
          <p:nvPr/>
        </p:nvSpPr>
        <p:spPr>
          <a:xfrm>
            <a:off x="2063552" y="2831546"/>
            <a:ext cx="1620180" cy="3780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Import section</a:t>
            </a:r>
            <a:endParaRPr lang="en-GB" sz="1350" dirty="0"/>
          </a:p>
        </p:txBody>
      </p:sp>
      <p:sp>
        <p:nvSpPr>
          <p:cNvPr id="12" name="Rectangle 11"/>
          <p:cNvSpPr/>
          <p:nvPr/>
        </p:nvSpPr>
        <p:spPr>
          <a:xfrm>
            <a:off x="2071846" y="3771038"/>
            <a:ext cx="1620180" cy="37804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Read Parameters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2071846" y="4707142"/>
            <a:ext cx="1620180" cy="378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Define Tasks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2071846" y="5715254"/>
            <a:ext cx="1620180" cy="3780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__main__</a:t>
            </a:r>
            <a:endParaRPr lang="en-GB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4088071" y="1854857"/>
            <a:ext cx="442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‘’’Description of pipeline and dependencies’’’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7652" y="2674355"/>
            <a:ext cx="4112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ruffus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cgatcore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import pipeline as P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sys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7652" y="4205497"/>
            <a:ext cx="3186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92D050"/>
                </a:solidFill>
              </a:rPr>
              <a:t>Parameters added to PARAMS  dictionary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3178" y="4721278"/>
            <a:ext cx="2170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Write processing functions 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and combine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09675" y="5683761"/>
            <a:ext cx="349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4"/>
                </a:solidFill>
              </a:rPr>
              <a:t>If script run from command line</a:t>
            </a:r>
          </a:p>
          <a:p>
            <a:r>
              <a:rPr lang="en-GB" sz="1400" dirty="0">
                <a:solidFill>
                  <a:schemeClr val="accent4"/>
                </a:solidFill>
              </a:rPr>
              <a:t>Run main function from </a:t>
            </a:r>
            <a:r>
              <a:rPr lang="en-GB" sz="1400" dirty="0" err="1">
                <a:solidFill>
                  <a:schemeClr val="accent4"/>
                </a:solidFill>
              </a:rPr>
              <a:t>CGATcore</a:t>
            </a:r>
            <a:r>
              <a:rPr lang="en-GB" sz="1400" dirty="0">
                <a:solidFill>
                  <a:schemeClr val="accent4"/>
                </a:solidFill>
              </a:rPr>
              <a:t> </a:t>
            </a:r>
            <a:r>
              <a:rPr lang="en-GB" sz="1400" dirty="0" err="1">
                <a:solidFill>
                  <a:schemeClr val="accent4"/>
                </a:solidFill>
              </a:rPr>
              <a:t>pipeline.py</a:t>
            </a:r>
            <a:endParaRPr lang="en-GB" sz="1400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7652" y="5603001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__name__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GB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“__main__”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sys.exit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P.main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sys.argv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7652" y="3795414"/>
            <a:ext cx="4850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PARAMS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P.get_parameters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pipeline.yml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85741" y="3823588"/>
            <a:ext cx="2268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92D050"/>
                </a:solidFill>
              </a:rPr>
              <a:t>Load options from </a:t>
            </a:r>
            <a:r>
              <a:rPr lang="en-GB" sz="1400" dirty="0" err="1">
                <a:solidFill>
                  <a:srgbClr val="92D050"/>
                </a:solidFill>
              </a:rPr>
              <a:t>config</a:t>
            </a:r>
            <a:r>
              <a:rPr lang="en-GB" sz="1400" dirty="0">
                <a:solidFill>
                  <a:srgbClr val="92D050"/>
                </a:solidFill>
              </a:rPr>
              <a:t>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091EF3-D3E5-8E4E-8DD2-E7D8B35A45E8}"/>
              </a:ext>
            </a:extLst>
          </p:cNvPr>
          <p:cNvSpPr/>
          <p:nvPr/>
        </p:nvSpPr>
        <p:spPr>
          <a:xfrm>
            <a:off x="4132347" y="469050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@transform</a:t>
            </a:r>
            <a:r>
              <a:rPr lang="en-GB" sz="1600" dirty="0"/>
              <a:t>(‘*.</a:t>
            </a:r>
            <a:r>
              <a:rPr lang="en-GB" sz="1600" dirty="0" err="1"/>
              <a:t>fq.gz</a:t>
            </a:r>
            <a:r>
              <a:rPr lang="en-GB" sz="1600" dirty="0"/>
              <a:t>’, suffix(‘.</a:t>
            </a:r>
            <a:r>
              <a:rPr lang="en-GB" sz="1600" dirty="0" err="1"/>
              <a:t>fq.gz</a:t>
            </a:r>
            <a:r>
              <a:rPr lang="en-GB" sz="1600" dirty="0"/>
              <a:t>’), ‘_</a:t>
            </a:r>
            <a:r>
              <a:rPr lang="en-GB" sz="1600" dirty="0" err="1"/>
              <a:t>fastqc.html</a:t>
            </a:r>
            <a:r>
              <a:rPr lang="en-GB" sz="1600" dirty="0"/>
              <a:t>’)</a:t>
            </a:r>
          </a:p>
          <a:p>
            <a:r>
              <a:rPr lang="en-GB" sz="1600" dirty="0">
                <a:solidFill>
                  <a:srgbClr val="FF0000"/>
                </a:solidFill>
              </a:rPr>
              <a:t>def</a:t>
            </a:r>
            <a:r>
              <a:rPr lang="en-GB" sz="1600" dirty="0"/>
              <a:t> </a:t>
            </a:r>
            <a:r>
              <a:rPr lang="en-GB" sz="1600" dirty="0" err="1"/>
              <a:t>fastqc</a:t>
            </a:r>
            <a:r>
              <a:rPr lang="en-GB" sz="1600" dirty="0"/>
              <a:t>(</a:t>
            </a:r>
            <a:r>
              <a:rPr lang="en-GB" sz="1600" dirty="0" err="1"/>
              <a:t>infile</a:t>
            </a:r>
            <a:r>
              <a:rPr lang="en-GB" sz="1600" dirty="0"/>
              <a:t>, </a:t>
            </a:r>
            <a:r>
              <a:rPr lang="en-GB" sz="1600" dirty="0" err="1"/>
              <a:t>outfile</a:t>
            </a:r>
            <a:r>
              <a:rPr lang="en-GB" sz="1600" dirty="0"/>
              <a:t>):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C1ED7-BFCB-3847-BC87-D8EFE3112FCB}"/>
              </a:ext>
            </a:extLst>
          </p:cNvPr>
          <p:cNvSpPr txBox="1"/>
          <p:nvPr/>
        </p:nvSpPr>
        <p:spPr>
          <a:xfrm>
            <a:off x="8978147" y="1891039"/>
            <a:ext cx="878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Docstring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C0BFD-14A4-E245-8C14-6481366E29E1}"/>
              </a:ext>
            </a:extLst>
          </p:cNvPr>
          <p:cNvSpPr txBox="1"/>
          <p:nvPr/>
        </p:nvSpPr>
        <p:spPr>
          <a:xfrm>
            <a:off x="8978147" y="2830540"/>
            <a:ext cx="154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</a:rPr>
              <a:t>Import statements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798C2-0DDA-0F13-03BA-0F98815A6265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General pipeline structure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20867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68164" y="1765628"/>
            <a:ext cx="133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pipeline.yml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253765" y="3940378"/>
            <a:ext cx="3360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genome: </a:t>
            </a:r>
            <a:r>
              <a:rPr lang="en-GB" dirty="0">
                <a:solidFill>
                  <a:schemeClr val="accent3"/>
                </a:solidFill>
              </a:rPr>
              <a:t>hg19</a:t>
            </a:r>
          </a:p>
          <a:p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bowtie: </a:t>
            </a: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         </a:t>
            </a:r>
            <a:r>
              <a:rPr lang="en-GB" dirty="0" err="1">
                <a:solidFill>
                  <a:schemeClr val="accent1"/>
                </a:solidFill>
              </a:rPr>
              <a:t>index_dir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/databank/bowtie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208735" y="4402732"/>
            <a:ext cx="756084" cy="275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TextBox 11"/>
          <p:cNvSpPr txBox="1"/>
          <p:nvPr/>
        </p:nvSpPr>
        <p:spPr>
          <a:xfrm>
            <a:off x="6384033" y="3928207"/>
            <a:ext cx="41065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PARAMS =</a:t>
            </a:r>
          </a:p>
          <a:p>
            <a:r>
              <a:rPr lang="en-GB" dirty="0"/>
              <a:t>{ </a:t>
            </a:r>
          </a:p>
          <a:p>
            <a:r>
              <a:rPr lang="en-GB" dirty="0"/>
              <a:t>   ‘</a:t>
            </a:r>
            <a:r>
              <a:rPr lang="en-GB" dirty="0">
                <a:solidFill>
                  <a:schemeClr val="accent1"/>
                </a:solidFill>
              </a:rPr>
              <a:t>genome</a:t>
            </a:r>
            <a:r>
              <a:rPr lang="en-GB" dirty="0"/>
              <a:t>’ : ‘</a:t>
            </a:r>
            <a:r>
              <a:rPr lang="en-GB" dirty="0">
                <a:solidFill>
                  <a:schemeClr val="accent3"/>
                </a:solidFill>
              </a:rPr>
              <a:t>hg19</a:t>
            </a:r>
            <a:r>
              <a:rPr lang="en-GB" dirty="0"/>
              <a:t>’,</a:t>
            </a:r>
          </a:p>
          <a:p>
            <a:r>
              <a:rPr lang="en-GB" dirty="0"/>
              <a:t>   ‘</a:t>
            </a:r>
            <a:r>
              <a:rPr lang="en-GB" dirty="0" err="1">
                <a:solidFill>
                  <a:schemeClr val="accent2"/>
                </a:solidFill>
              </a:rPr>
              <a:t>bowtie</a:t>
            </a:r>
            <a:r>
              <a:rPr lang="en-GB" dirty="0" err="1"/>
              <a:t>_</a:t>
            </a:r>
            <a:r>
              <a:rPr lang="en-GB" dirty="0" err="1">
                <a:solidFill>
                  <a:schemeClr val="accent1"/>
                </a:solidFill>
              </a:rPr>
              <a:t>index_dir</a:t>
            </a:r>
            <a:r>
              <a:rPr lang="en-GB" dirty="0"/>
              <a:t>’:  ‘</a:t>
            </a:r>
            <a:r>
              <a:rPr lang="en-GB" dirty="0">
                <a:solidFill>
                  <a:schemeClr val="accent3"/>
                </a:solidFill>
              </a:rPr>
              <a:t>/databank/bowtie</a:t>
            </a:r>
            <a:r>
              <a:rPr lang="en-GB" dirty="0"/>
              <a:t>’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	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368165" y="2420888"/>
            <a:ext cx="1486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section</a:t>
            </a:r>
            <a:r>
              <a:rPr lang="en-GB" dirty="0"/>
              <a:t>:</a:t>
            </a:r>
          </a:p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key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value</a:t>
            </a:r>
          </a:p>
          <a:p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5586777" y="2816060"/>
            <a:ext cx="33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 parameters as key-value pairs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11824" y="2301165"/>
            <a:ext cx="27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File organised into sections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11824" y="1765628"/>
            <a:ext cx="434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Usually located in pipeline </a:t>
            </a:r>
            <a:r>
              <a:rPr lang="en-GB" b="1" dirty="0"/>
              <a:t>working directory</a:t>
            </a:r>
          </a:p>
        </p:txBody>
      </p:sp>
      <p:cxnSp>
        <p:nvCxnSpPr>
          <p:cNvPr id="10" name="Straight Arrow Connector 9"/>
          <p:cNvCxnSpPr>
            <a:stCxn id="14" idx="1"/>
          </p:cNvCxnSpPr>
          <p:nvPr/>
        </p:nvCxnSpPr>
        <p:spPr>
          <a:xfrm flipH="1">
            <a:off x="3431704" y="2485831"/>
            <a:ext cx="1080120" cy="88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437427" y="2912571"/>
            <a:ext cx="1027136" cy="7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98086" y="5784338"/>
            <a:ext cx="398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Parameters added to PARAMS dictionary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92651" y="314745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indentation</a:t>
            </a:r>
          </a:p>
        </p:txBody>
      </p:sp>
      <p:sp>
        <p:nvSpPr>
          <p:cNvPr id="4" name="Right Bracket 3"/>
          <p:cNvSpPr/>
          <p:nvPr/>
        </p:nvSpPr>
        <p:spPr>
          <a:xfrm rot="5400000" flipV="1">
            <a:off x="2557464" y="2830241"/>
            <a:ext cx="142837" cy="49158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ACF78-1519-6F45-AD94-3942EAF80352}"/>
              </a:ext>
            </a:extLst>
          </p:cNvPr>
          <p:cNvSpPr/>
          <p:nvPr/>
        </p:nvSpPr>
        <p:spPr>
          <a:xfrm>
            <a:off x="6598086" y="6191362"/>
            <a:ext cx="2956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section name prefixed to key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ACA00E-68E6-38AE-5264-58563E067B76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Parameter definition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2208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2513-A327-FE45-989B-4570EC2FC5C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Open science is not reproducible science</a:t>
            </a:r>
            <a:endParaRPr lang="en-GB" sz="3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D40C23-5EE6-7ECF-B31C-45B7CC40A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science focuses on </a:t>
            </a:r>
            <a:r>
              <a:rPr lang="en-GB" b="1" dirty="0"/>
              <a:t>accessibility</a:t>
            </a:r>
            <a:r>
              <a:rPr lang="en-GB" dirty="0"/>
              <a:t> (data, code, publications freely available).</a:t>
            </a:r>
          </a:p>
          <a:p>
            <a:r>
              <a:rPr lang="en-GB" dirty="0"/>
              <a:t>Reproducible science focuses on </a:t>
            </a:r>
            <a:r>
              <a:rPr lang="en-GB" b="1" dirty="0"/>
              <a:t>repeatability of results</a:t>
            </a:r>
            <a:r>
              <a:rPr lang="en-GB" dirty="0"/>
              <a:t>.</a:t>
            </a:r>
          </a:p>
          <a:p>
            <a:r>
              <a:rPr lang="en-GB" dirty="0"/>
              <a:t>Simply sharing materials does not guarantee others can regenerate findings.</a:t>
            </a:r>
          </a:p>
          <a:p>
            <a:r>
              <a:rPr lang="en-GB" dirty="0"/>
              <a:t>Transparency is necessary — but not sufficient — for reproducibility.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Reproducibility is hard – differing environments, setup, </a:t>
            </a:r>
            <a:r>
              <a:rPr lang="en-US" dirty="0" err="1"/>
              <a:t>dependancies</a:t>
            </a:r>
            <a:r>
              <a:rPr lang="en-US" dirty="0"/>
              <a:t> </a:t>
            </a:r>
            <a:r>
              <a:rPr lang="en-US" dirty="0" err="1"/>
              <a:t>e.c.t.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88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4264" y="3573016"/>
            <a:ext cx="66427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def</a:t>
            </a:r>
            <a:r>
              <a:rPr lang="en-GB" dirty="0"/>
              <a:t> </a:t>
            </a:r>
            <a:r>
              <a:rPr lang="en-GB" dirty="0" err="1"/>
              <a:t>trim_reads</a:t>
            </a:r>
            <a:r>
              <a:rPr lang="en-GB" dirty="0"/>
              <a:t>(</a:t>
            </a:r>
            <a:r>
              <a:rPr lang="en-GB" dirty="0" err="1">
                <a:solidFill>
                  <a:schemeClr val="accent2"/>
                </a:solidFill>
              </a:rPr>
              <a:t>infile</a:t>
            </a:r>
            <a:r>
              <a:rPr lang="en-GB" dirty="0"/>
              <a:t>, </a:t>
            </a:r>
            <a:r>
              <a:rPr lang="en-GB" dirty="0" err="1">
                <a:solidFill>
                  <a:schemeClr val="accent2"/>
                </a:solidFill>
              </a:rPr>
              <a:t>outfile</a:t>
            </a:r>
            <a:r>
              <a:rPr lang="en-GB" dirty="0"/>
              <a:t>):</a:t>
            </a:r>
          </a:p>
          <a:p>
            <a:r>
              <a:rPr lang="en-GB" dirty="0"/>
              <a:t>	statement = ‘‘‘</a:t>
            </a:r>
          </a:p>
          <a:p>
            <a:r>
              <a:rPr lang="en-GB" dirty="0"/>
              <a:t>		</a:t>
            </a:r>
            <a:r>
              <a:rPr lang="en-GB" dirty="0" err="1"/>
              <a:t>zcat</a:t>
            </a:r>
            <a:r>
              <a:rPr lang="en-GB" dirty="0"/>
              <a:t> %(</a:t>
            </a:r>
            <a:r>
              <a:rPr lang="en-GB" dirty="0" err="1">
                <a:solidFill>
                  <a:schemeClr val="accent2"/>
                </a:solidFill>
              </a:rPr>
              <a:t>infile</a:t>
            </a:r>
            <a:r>
              <a:rPr lang="en-GB" dirty="0"/>
              <a:t>)s </a:t>
            </a:r>
          </a:p>
          <a:p>
            <a:r>
              <a:rPr lang="en-GB" dirty="0"/>
              <a:t>		| </a:t>
            </a:r>
            <a:r>
              <a:rPr lang="en-GB" dirty="0" err="1"/>
              <a:t>fastx_trimmer</a:t>
            </a:r>
            <a:r>
              <a:rPr lang="en-GB" dirty="0"/>
              <a:t> %(</a:t>
            </a:r>
            <a:r>
              <a:rPr lang="en-GB" dirty="0" err="1">
                <a:solidFill>
                  <a:schemeClr val="accent1"/>
                </a:solidFill>
              </a:rPr>
              <a:t>trim_options</a:t>
            </a:r>
            <a:r>
              <a:rPr lang="en-GB" dirty="0"/>
              <a:t>)s </a:t>
            </a:r>
          </a:p>
          <a:p>
            <a:r>
              <a:rPr lang="en-GB" dirty="0"/>
              <a:t>		2&gt; %(</a:t>
            </a:r>
            <a:r>
              <a:rPr lang="en-GB" dirty="0">
                <a:solidFill>
                  <a:schemeClr val="accent2"/>
                </a:solidFill>
              </a:rPr>
              <a:t>outfile</a:t>
            </a:r>
            <a:r>
              <a:rPr lang="en-GB" dirty="0"/>
              <a:t>)s.log </a:t>
            </a:r>
          </a:p>
          <a:p>
            <a:r>
              <a:rPr lang="en-GB" dirty="0"/>
              <a:t>		| </a:t>
            </a:r>
            <a:r>
              <a:rPr lang="en-GB" dirty="0" err="1"/>
              <a:t>gzip</a:t>
            </a:r>
            <a:r>
              <a:rPr lang="en-GB" dirty="0"/>
              <a:t> &gt; %(</a:t>
            </a:r>
            <a:r>
              <a:rPr lang="en-GB" dirty="0" err="1">
                <a:solidFill>
                  <a:schemeClr val="accent2"/>
                </a:solidFill>
              </a:rPr>
              <a:t>outfile</a:t>
            </a:r>
            <a:r>
              <a:rPr lang="en-GB" dirty="0"/>
              <a:t>)s’’’</a:t>
            </a:r>
          </a:p>
          <a:p>
            <a:r>
              <a:rPr lang="en-GB" dirty="0"/>
              <a:t>	</a:t>
            </a:r>
            <a:r>
              <a:rPr lang="en-GB" dirty="0" err="1">
                <a:solidFill>
                  <a:schemeClr val="accent5"/>
                </a:solidFill>
              </a:rPr>
              <a:t>P.run</a:t>
            </a:r>
            <a:r>
              <a:rPr lang="en-GB" dirty="0">
                <a:solidFill>
                  <a:schemeClr val="accent5"/>
                </a:solidFill>
              </a:rPr>
              <a:t>(statement, </a:t>
            </a:r>
            <a:r>
              <a:rPr lang="en-GB" dirty="0" err="1">
                <a:solidFill>
                  <a:schemeClr val="accent5"/>
                </a:solidFill>
              </a:rPr>
              <a:t>job_queue</a:t>
            </a:r>
            <a:r>
              <a:rPr lang="en-GB" dirty="0">
                <a:solidFill>
                  <a:schemeClr val="accent5"/>
                </a:solidFill>
              </a:rPr>
              <a:t> = ‘</a:t>
            </a:r>
            <a:r>
              <a:rPr lang="en-GB" dirty="0" err="1">
                <a:solidFill>
                  <a:schemeClr val="accent5"/>
                </a:solidFill>
              </a:rPr>
              <a:t>all.q</a:t>
            </a:r>
            <a:r>
              <a:rPr lang="en-GB" dirty="0">
                <a:solidFill>
                  <a:schemeClr val="accent5"/>
                </a:solidFill>
              </a:rPr>
              <a:t>‘, </a:t>
            </a:r>
          </a:p>
          <a:p>
            <a:r>
              <a:rPr lang="en-GB" dirty="0">
                <a:solidFill>
                  <a:schemeClr val="accent5"/>
                </a:solidFill>
              </a:rPr>
              <a:t>		</a:t>
            </a:r>
            <a:r>
              <a:rPr lang="en-GB" dirty="0" err="1">
                <a:solidFill>
                  <a:schemeClr val="accent5"/>
                </a:solidFill>
              </a:rPr>
              <a:t>job_threads</a:t>
            </a:r>
            <a:r>
              <a:rPr lang="en-GB" dirty="0">
                <a:solidFill>
                  <a:schemeClr val="accent5"/>
                </a:solidFill>
              </a:rPr>
              <a:t> = 8, </a:t>
            </a:r>
            <a:r>
              <a:rPr lang="en-GB" dirty="0" err="1">
                <a:solidFill>
                  <a:schemeClr val="accent5"/>
                </a:solidFill>
              </a:rPr>
              <a:t>job_memory</a:t>
            </a:r>
            <a:r>
              <a:rPr lang="en-GB" dirty="0">
                <a:solidFill>
                  <a:schemeClr val="accent5"/>
                </a:solidFill>
              </a:rPr>
              <a:t> = ’8G’</a:t>
            </a:r>
          </a:p>
          <a:p>
            <a:r>
              <a:rPr lang="en-GB" dirty="0">
                <a:solidFill>
                  <a:schemeClr val="accent5"/>
                </a:solidFill>
              </a:rPr>
              <a:t>		</a:t>
            </a:r>
            <a:r>
              <a:rPr lang="en-GB" dirty="0" err="1">
                <a:solidFill>
                  <a:schemeClr val="accent5"/>
                </a:solidFill>
              </a:rPr>
              <a:t>job_condaenv</a:t>
            </a:r>
            <a:r>
              <a:rPr lang="en-GB" dirty="0">
                <a:solidFill>
                  <a:schemeClr val="accent5"/>
                </a:solidFill>
              </a:rPr>
              <a:t> = ‘obds_py3’)</a:t>
            </a:r>
          </a:p>
          <a:p>
            <a:r>
              <a:rPr lang="en-GB" dirty="0"/>
              <a:t>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44451" y="3857077"/>
            <a:ext cx="1102931" cy="5078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accent2"/>
                </a:solidFill>
              </a:rPr>
              <a:t>Variable </a:t>
            </a:r>
          </a:p>
          <a:p>
            <a:r>
              <a:rPr lang="en-GB" sz="1350" dirty="0">
                <a:solidFill>
                  <a:schemeClr val="accent2"/>
                </a:solidFill>
              </a:rPr>
              <a:t>interpolation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2265" y="4473263"/>
            <a:ext cx="1102931" cy="5078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tx2"/>
                </a:solidFill>
              </a:rPr>
              <a:t>Parameter </a:t>
            </a:r>
          </a:p>
          <a:p>
            <a:r>
              <a:rPr lang="en-GB" sz="1350" dirty="0">
                <a:solidFill>
                  <a:schemeClr val="tx2"/>
                </a:solidFill>
              </a:rPr>
              <a:t>interpolation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9936" y="6285297"/>
            <a:ext cx="1632306" cy="3000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350" dirty="0" err="1"/>
              <a:t>CGATcore</a:t>
            </a:r>
            <a:r>
              <a:rPr lang="en-GB" sz="1350" dirty="0"/>
              <a:t> command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2883" y="1566584"/>
            <a:ext cx="1561453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Specify input files</a:t>
            </a:r>
          </a:p>
          <a:p>
            <a:r>
              <a:rPr lang="en-GB" sz="1400" dirty="0"/>
              <a:t>Regular expression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6975" y="2536551"/>
            <a:ext cx="1720407" cy="7386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Match any character </a:t>
            </a:r>
          </a:p>
          <a:p>
            <a:r>
              <a:rPr lang="en-GB" sz="1400" dirty="0"/>
              <a:t>0 or more time</a:t>
            </a:r>
          </a:p>
          <a:p>
            <a:r>
              <a:rPr lang="en-GB" sz="1400" dirty="0"/>
              <a:t>Extract as group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92334" y="2125995"/>
            <a:ext cx="7180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@transform( ‘</a:t>
            </a:r>
            <a:r>
              <a:rPr lang="en-GB" dirty="0">
                <a:solidFill>
                  <a:schemeClr val="accent2"/>
                </a:solidFill>
              </a:rPr>
              <a:t>*</a:t>
            </a:r>
            <a:r>
              <a:rPr lang="en-GB" dirty="0"/>
              <a:t>.fastq.gz’, </a:t>
            </a:r>
            <a:r>
              <a:rPr lang="en-GB" dirty="0">
                <a:solidFill>
                  <a:schemeClr val="accent6"/>
                </a:solidFill>
              </a:rPr>
              <a:t>regex</a:t>
            </a:r>
            <a:r>
              <a:rPr lang="en-GB" dirty="0"/>
              <a:t>(</a:t>
            </a:r>
            <a:r>
              <a:rPr lang="en-GB" dirty="0">
                <a:solidFill>
                  <a:schemeClr val="accent4"/>
                </a:solidFill>
              </a:rPr>
              <a:t>r</a:t>
            </a:r>
            <a:r>
              <a:rPr lang="en-GB" dirty="0"/>
              <a:t>‘</a:t>
            </a:r>
            <a:r>
              <a:rPr lang="en-GB" dirty="0">
                <a:solidFill>
                  <a:schemeClr val="accent5"/>
                </a:solidFill>
              </a:rPr>
              <a:t>(.*)</a:t>
            </a:r>
            <a:r>
              <a:rPr lang="en-GB" dirty="0"/>
              <a:t>.fastq.gz’),  </a:t>
            </a:r>
            <a:r>
              <a:rPr lang="en-GB" dirty="0" err="1">
                <a:solidFill>
                  <a:schemeClr val="accent4"/>
                </a:solidFill>
              </a:rPr>
              <a:t>r</a:t>
            </a:r>
            <a:r>
              <a:rPr lang="en-GB" dirty="0" err="1"/>
              <a:t>’trim</a:t>
            </a:r>
            <a:r>
              <a:rPr lang="en-GB" dirty="0"/>
              <a:t>/</a:t>
            </a:r>
            <a:r>
              <a:rPr lang="en-GB" dirty="0">
                <a:solidFill>
                  <a:schemeClr val="accent5"/>
                </a:solidFill>
              </a:rPr>
              <a:t>\1</a:t>
            </a:r>
            <a:r>
              <a:rPr lang="en-GB" dirty="0"/>
              <a:t>_fastq.gz’)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44462" y="1793389"/>
            <a:ext cx="5902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glob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34708" y="1774241"/>
            <a:ext cx="188968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Insert regex group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4463" y="2554611"/>
            <a:ext cx="1824025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Raw string literal</a:t>
            </a:r>
          </a:p>
          <a:p>
            <a:r>
              <a:rPr lang="en-GB" sz="1400" dirty="0"/>
              <a:t>(no escape characters)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BABA18-BB38-480F-669C-83332788EA9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Inside a task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4562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3918" y="1430780"/>
            <a:ext cx="684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dirty="0">
              <a:cs typeface="Courier New" panose="02070309020205020404" pitchFamily="49" charset="0"/>
            </a:endParaRPr>
          </a:p>
          <a:p>
            <a:endParaRPr lang="en-GB" sz="1200" dirty="0">
              <a:cs typeface="Courier New" panose="020703090202050204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"/>
          <a:stretch/>
        </p:blipFill>
        <p:spPr bwMode="auto">
          <a:xfrm>
            <a:off x="7218059" y="3717031"/>
            <a:ext cx="3990509" cy="253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005178" y="1441858"/>
            <a:ext cx="8229600" cy="3797862"/>
          </a:xfrm>
        </p:spPr>
        <p:txBody>
          <a:bodyPr>
            <a:normAutofit/>
          </a:bodyPr>
          <a:lstStyle/>
          <a:p>
            <a:r>
              <a:rPr lang="en-GB" sz="2000" dirty="0" err="1">
                <a:cs typeface="Courier New" panose="02070309020205020404" pitchFamily="49" charset="0"/>
              </a:rPr>
              <a:t>CGATcore</a:t>
            </a:r>
            <a:r>
              <a:rPr lang="en-GB" sz="2000" dirty="0">
                <a:cs typeface="Courier New" panose="02070309020205020404" pitchFamily="49" charset="0"/>
              </a:rPr>
              <a:t> enables us to interact with </a:t>
            </a:r>
            <a:r>
              <a:rPr lang="en-GB" sz="2000" dirty="0" err="1">
                <a:cs typeface="Courier New" panose="02070309020205020404" pitchFamily="49" charset="0"/>
              </a:rPr>
              <a:t>Ruffus</a:t>
            </a:r>
            <a:r>
              <a:rPr lang="en-GB" sz="2000" dirty="0">
                <a:cs typeface="Courier New" panose="02070309020205020404" pitchFamily="49" charset="0"/>
              </a:rPr>
              <a:t> pipelines using </a:t>
            </a:r>
            <a:r>
              <a:rPr lang="en-GB" sz="2000" b="1" i="1" dirty="0">
                <a:cs typeface="Courier New" panose="02070309020205020404" pitchFamily="49" charset="0"/>
              </a:rPr>
              <a:t>actions</a:t>
            </a:r>
          </a:p>
          <a:p>
            <a:pPr lvl="1"/>
            <a:r>
              <a:rPr lang="en-GB" sz="2000" b="1" dirty="0">
                <a:cs typeface="Courier New" panose="02070309020205020404" pitchFamily="49" charset="0"/>
              </a:rPr>
              <a:t>show</a:t>
            </a:r>
            <a:r>
              <a:rPr lang="en-GB" sz="2000" dirty="0">
                <a:cs typeface="Courier New" panose="02070309020205020404" pitchFamily="49" charset="0"/>
              </a:rPr>
              <a:t> – show which functions will run when you run the pipeline</a:t>
            </a:r>
          </a:p>
          <a:p>
            <a:pPr lvl="1"/>
            <a:r>
              <a:rPr lang="en-GB" sz="2000" b="1" dirty="0">
                <a:cs typeface="Courier New" panose="02070309020205020404" pitchFamily="49" charset="0"/>
              </a:rPr>
              <a:t>plot</a:t>
            </a:r>
            <a:r>
              <a:rPr lang="en-GB" sz="2000" dirty="0">
                <a:cs typeface="Courier New" panose="02070309020205020404" pitchFamily="49" charset="0"/>
              </a:rPr>
              <a:t> – plot a schematic showing the status of the pipeline functions</a:t>
            </a:r>
          </a:p>
          <a:p>
            <a:pPr lvl="1"/>
            <a:r>
              <a:rPr lang="en-GB" sz="2000" b="1" dirty="0">
                <a:cs typeface="Courier New" panose="02070309020205020404" pitchFamily="49" charset="0"/>
              </a:rPr>
              <a:t>make</a:t>
            </a:r>
            <a:r>
              <a:rPr lang="en-GB" sz="2000" dirty="0">
                <a:cs typeface="Courier New" panose="02070309020205020404" pitchFamily="49" charset="0"/>
              </a:rPr>
              <a:t> – run the pipeline</a:t>
            </a:r>
          </a:p>
          <a:p>
            <a:pPr lvl="1"/>
            <a:endParaRPr lang="en-GB" sz="2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python </a:t>
            </a:r>
            <a:r>
              <a:rPr lang="en-GB" sz="20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mapping.py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buildBigWig</a:t>
            </a:r>
            <a:endParaRPr lang="en-GB" sz="2000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endParaRPr lang="en-GB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887813" y="4356416"/>
            <a:ext cx="1743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Target function name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1649" y="4359005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Action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3767" y="4356416"/>
            <a:ext cx="121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</a:rPr>
              <a:t>Pipeline script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8E18F-DEF8-341D-0740-E6966A4B7D5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Running from the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commandline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01702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3918" y="1430780"/>
            <a:ext cx="684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dirty="0">
              <a:cs typeface="Courier New" panose="02070309020205020404" pitchFamily="49" charset="0"/>
            </a:endParaRPr>
          </a:p>
          <a:p>
            <a:endParaRPr lang="en-GB" sz="1200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1730" y="1430780"/>
            <a:ext cx="684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dirty="0">
              <a:cs typeface="Courier New" panose="02070309020205020404" pitchFamily="49" charset="0"/>
            </a:endParaRPr>
          </a:p>
          <a:p>
            <a:endParaRPr lang="en-GB" sz="1200" dirty="0">
              <a:cs typeface="Courier New" panose="02070309020205020404" pitchFamily="49" charset="0"/>
            </a:endParaRPr>
          </a:p>
          <a:p>
            <a:endParaRPr lang="en-GB" sz="1200" dirty="0">
              <a:cs typeface="Courier New" panose="020703090202050204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87488" y="1600200"/>
            <a:ext cx="9505056" cy="4925144"/>
          </a:xfrm>
        </p:spPr>
        <p:txBody>
          <a:bodyPr>
            <a:noAutofit/>
          </a:bodyPr>
          <a:lstStyle/>
          <a:p>
            <a:r>
              <a:rPr lang="en-GB" sz="2000" dirty="0">
                <a:cs typeface="Courier New" panose="02070309020205020404" pitchFamily="49" charset="0"/>
              </a:rPr>
              <a:t>To run a task append the name of the function you want to run to the “make” action</a:t>
            </a:r>
          </a:p>
          <a:p>
            <a:r>
              <a:rPr lang="en-GB" sz="2000" dirty="0" err="1">
                <a:cs typeface="Courier New" panose="02070309020205020404" pitchFamily="49" charset="0"/>
              </a:rPr>
              <a:t>Ruffus</a:t>
            </a:r>
            <a:r>
              <a:rPr lang="en-GB" sz="2000" dirty="0">
                <a:cs typeface="Courier New" panose="02070309020205020404" pitchFamily="49" charset="0"/>
              </a:rPr>
              <a:t> will run everything up to and including this function if:</a:t>
            </a:r>
          </a:p>
          <a:p>
            <a:pPr lvl="1"/>
            <a:r>
              <a:rPr lang="en-GB" sz="1600" dirty="0">
                <a:cs typeface="Courier New" panose="02070309020205020404" pitchFamily="49" charset="0"/>
              </a:rPr>
              <a:t>output is not already present</a:t>
            </a:r>
          </a:p>
          <a:p>
            <a:pPr lvl="1"/>
            <a:r>
              <a:rPr lang="en-GB" sz="1600" dirty="0">
                <a:cs typeface="Courier New" panose="02070309020205020404" pitchFamily="49" charset="0"/>
              </a:rPr>
              <a:t>Timestamp of input file is more recent than timestamp of output file</a:t>
            </a:r>
          </a:p>
          <a:p>
            <a:endParaRPr lang="en-GB" sz="2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 python pipeline_test.py make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</a:t>
            </a:r>
            <a:endParaRPr lang="en-GB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000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</a:rPr>
              <a:t>Command line options:</a:t>
            </a:r>
          </a:p>
          <a:p>
            <a:pPr lvl="1"/>
            <a:r>
              <a:rPr lang="en-GB" sz="2000" dirty="0">
                <a:cs typeface="Courier New" panose="02070309020205020404" pitchFamily="49" charset="0"/>
              </a:rPr>
              <a:t>v   verbosity level (recommend 5)</a:t>
            </a:r>
          </a:p>
          <a:p>
            <a:pPr lvl="1"/>
            <a:r>
              <a:rPr lang="en-GB" sz="2000" dirty="0">
                <a:cs typeface="Courier New" panose="02070309020205020404" pitchFamily="49" charset="0"/>
              </a:rPr>
              <a:t>Controls level of logging messages printed to screen / log file</a:t>
            </a:r>
          </a:p>
          <a:p>
            <a:endParaRPr lang="en-GB" sz="2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 python pipeline_test.py make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–v 5</a:t>
            </a:r>
          </a:p>
          <a:p>
            <a:pPr marL="0" indent="0">
              <a:buNone/>
            </a:pPr>
            <a:endParaRPr lang="en-GB" sz="1600" dirty="0">
              <a:cs typeface="Courier New" panose="020703090202050204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799997-1472-6668-F04D-8C59FC72346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Running from the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commandline</a:t>
            </a:r>
            <a:endParaRPr lang="en-GB" sz="3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EF59FC-4F23-0BC8-A587-783D1BD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93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@follows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Ensure a task follows another non-dependent task</a:t>
            </a:r>
          </a:p>
          <a:p>
            <a:r>
              <a:rPr lang="en-GB" dirty="0"/>
              <a:t>@split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Split input file into multiple output files (one to many)</a:t>
            </a:r>
          </a:p>
          <a:p>
            <a:r>
              <a:rPr lang="en-GB" dirty="0"/>
              <a:t>@</a:t>
            </a:r>
            <a:r>
              <a:rPr lang="en-GB" dirty="0" err="1"/>
              <a:t>active_if</a:t>
            </a:r>
            <a:endParaRPr lang="en-GB" dirty="0"/>
          </a:p>
          <a:p>
            <a:pPr lvl="1"/>
            <a:r>
              <a:rPr lang="en-GB" dirty="0">
                <a:solidFill>
                  <a:schemeClr val="accent1"/>
                </a:solidFill>
              </a:rPr>
              <a:t>Include optional tasks</a:t>
            </a:r>
          </a:p>
          <a:p>
            <a:r>
              <a:rPr lang="en-GB" dirty="0"/>
              <a:t>@permutations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Generate all possible permutations of input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2F0C7-270C-E140-AB5E-B8A49F6F4B09}"/>
              </a:ext>
            </a:extLst>
          </p:cNvPr>
          <p:cNvSpPr/>
          <p:nvPr/>
        </p:nvSpPr>
        <p:spPr>
          <a:xfrm>
            <a:off x="3935760" y="6414085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ruffus.readthedocs.io</a:t>
            </a:r>
            <a:r>
              <a:rPr lang="en-GB" sz="1600" dirty="0">
                <a:solidFill>
                  <a:schemeClr val="accent1"/>
                </a:solidFill>
              </a:rPr>
              <a:t>/</a:t>
            </a:r>
            <a:r>
              <a:rPr lang="en-GB" sz="1600" dirty="0" err="1">
                <a:solidFill>
                  <a:schemeClr val="accent1"/>
                </a:solidFill>
              </a:rPr>
              <a:t>en</a:t>
            </a:r>
            <a:r>
              <a:rPr lang="en-GB" sz="1600" dirty="0">
                <a:solidFill>
                  <a:schemeClr val="accent1"/>
                </a:solidFill>
              </a:rPr>
              <a:t>/latest/tutorials/</a:t>
            </a:r>
            <a:r>
              <a:rPr lang="en-GB" sz="1600" dirty="0" err="1">
                <a:solidFill>
                  <a:schemeClr val="accent1"/>
                </a:solidFill>
              </a:rPr>
              <a:t>new_tutorial</a:t>
            </a:r>
            <a:r>
              <a:rPr lang="en-GB" sz="1600" dirty="0">
                <a:solidFill>
                  <a:schemeClr val="accent1"/>
                </a:solidFill>
              </a:rPr>
              <a:t>/</a:t>
            </a:r>
            <a:r>
              <a:rPr lang="en-GB" sz="1600" dirty="0" err="1">
                <a:solidFill>
                  <a:schemeClr val="accent1"/>
                </a:solidFill>
              </a:rPr>
              <a:t>decorators_compendium.html</a:t>
            </a:r>
            <a:endParaRPr lang="en-GB" sz="16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5E635-2250-507C-57B9-848EB8D50A25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Additional decorators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313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3918" y="1430780"/>
            <a:ext cx="684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dirty="0">
              <a:cs typeface="Courier New" panose="02070309020205020404" pitchFamily="49" charset="0"/>
            </a:endParaRPr>
          </a:p>
          <a:p>
            <a:endParaRPr lang="en-GB" sz="1200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1730" y="1430780"/>
            <a:ext cx="684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dirty="0">
              <a:cs typeface="Courier New" panose="02070309020205020404" pitchFamily="49" charset="0"/>
            </a:endParaRPr>
          </a:p>
          <a:p>
            <a:endParaRPr lang="en-GB" sz="1200" dirty="0">
              <a:cs typeface="Courier New" panose="02070309020205020404" pitchFamily="49" charset="0"/>
            </a:endParaRPr>
          </a:p>
          <a:p>
            <a:endParaRPr lang="en-GB" sz="1200" dirty="0">
              <a:cs typeface="Courier New" panose="020703090202050204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1430780"/>
            <a:ext cx="8229600" cy="5094565"/>
          </a:xfrm>
        </p:spPr>
        <p:txBody>
          <a:bodyPr>
            <a:noAutofit/>
          </a:bodyPr>
          <a:lstStyle/>
          <a:p>
            <a:r>
              <a:rPr lang="en-GB" sz="1800" dirty="0">
                <a:cs typeface="Courier New" panose="02070309020205020404" pitchFamily="49" charset="0"/>
              </a:rPr>
              <a:t>Pipelines can have many independent branches</a:t>
            </a:r>
          </a:p>
          <a:p>
            <a:r>
              <a:rPr lang="en-GB" sz="1800" dirty="0">
                <a:cs typeface="Courier New" panose="02070309020205020404" pitchFamily="49" charset="0"/>
              </a:rPr>
              <a:t>It is often helpful to add merge functions or dummy functions</a:t>
            </a:r>
          </a:p>
          <a:p>
            <a:pPr lvl="1"/>
            <a:r>
              <a:rPr lang="en-GB" sz="1800" dirty="0">
                <a:cs typeface="Courier New" panose="02070309020205020404" pitchFamily="49" charset="0"/>
              </a:rPr>
              <a:t>after each section of the pipeline </a:t>
            </a:r>
          </a:p>
          <a:p>
            <a:pPr lvl="1"/>
            <a:r>
              <a:rPr lang="en-GB" sz="1800" dirty="0">
                <a:cs typeface="Courier New" panose="02070309020205020404" pitchFamily="49" charset="0"/>
              </a:rPr>
              <a:t>At the end to run the whole pipeline</a:t>
            </a:r>
          </a:p>
          <a:p>
            <a:endParaRPr lang="en-GB" sz="1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flagstat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idxstat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pPr marL="0" indent="0">
              <a:buNone/>
            </a:pP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picard_isize_metrics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mapping_qc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 = ‘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.’</a:t>
            </a:r>
          </a:p>
          <a:p>
            <a:pPr marL="0" indent="0">
              <a:buNone/>
            </a:pP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P.run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(statement)</a:t>
            </a:r>
            <a:endParaRPr lang="en-GB" sz="16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cs typeface="Courier New" panose="02070309020205020404" pitchFamily="49" charset="0"/>
              </a:rPr>
              <a:t>$ python mapping.py make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multiqc_mapping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cs typeface="Courier New" panose="02070309020205020404" pitchFamily="49" charset="0"/>
              </a:rPr>
              <a:t>–v 5</a:t>
            </a:r>
          </a:p>
          <a:p>
            <a:endParaRPr lang="en-GB" sz="16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cs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follows</a:t>
            </a:r>
            <a:r>
              <a:rPr lang="en-GB" sz="1600" b="1" dirty="0">
                <a:cs typeface="Courier New" panose="02070309020205020404" pitchFamily="49" charset="0"/>
              </a:rPr>
              <a:t>(</a:t>
            </a:r>
            <a:r>
              <a:rPr lang="en-GB" sz="1600" b="1" dirty="0" err="1">
                <a:cs typeface="Courier New" panose="02070309020205020404" pitchFamily="49" charset="0"/>
              </a:rPr>
              <a:t>fastqc</a:t>
            </a:r>
            <a:r>
              <a:rPr lang="en-GB" sz="1600" b="1" dirty="0">
                <a:cs typeface="Courier New" panose="02070309020205020404" pitchFamily="49" charset="0"/>
              </a:rPr>
              <a:t>, mapping, </a:t>
            </a:r>
            <a:r>
              <a:rPr lang="en-GB" sz="1600" b="1" dirty="0" err="1">
                <a:cs typeface="Courier New" panose="02070309020205020404" pitchFamily="49" charset="0"/>
              </a:rPr>
              <a:t>mapping_qc</a:t>
            </a:r>
            <a:r>
              <a:rPr lang="en-GB" sz="1600" b="1" dirty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600" b="1" dirty="0" err="1">
                <a:cs typeface="Courier New" panose="02070309020205020404" pitchFamily="49" charset="0"/>
              </a:rPr>
              <a:t>def</a:t>
            </a:r>
            <a:r>
              <a:rPr lang="en-GB" sz="1600" b="1" dirty="0">
                <a:cs typeface="Courier New" panose="02070309020205020404" pitchFamily="49" charset="0"/>
              </a:rPr>
              <a:t> full():</a:t>
            </a:r>
          </a:p>
          <a:p>
            <a:pPr marL="0" indent="0">
              <a:buNone/>
            </a:pPr>
            <a:r>
              <a:rPr lang="en-GB" sz="1600" b="1" dirty="0">
                <a:cs typeface="Courier New" panose="02070309020205020404" pitchFamily="49" charset="0"/>
              </a:rPr>
              <a:t>    pass</a:t>
            </a:r>
          </a:p>
          <a:p>
            <a:pPr marL="0" indent="0">
              <a:buNone/>
            </a:pPr>
            <a:r>
              <a:rPr lang="en-GB" sz="1600" b="1" dirty="0">
                <a:cs typeface="Courier New" panose="02070309020205020404" pitchFamily="49" charset="0"/>
              </a:rPr>
              <a:t>$ python mapping.py make full –v 5</a:t>
            </a:r>
            <a:endParaRPr lang="en-GB" sz="1600" dirty="0"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39136" y="5550078"/>
            <a:ext cx="4302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cs typeface="Courier New" panose="02070309020205020404" pitchFamily="49" charset="0"/>
              </a:rPr>
              <a:t>Enables you to run all sections of the pipeline</a:t>
            </a:r>
          </a:p>
        </p:txBody>
      </p:sp>
      <p:sp>
        <p:nvSpPr>
          <p:cNvPr id="9" name="Rectangle 8"/>
          <p:cNvSpPr/>
          <p:nvPr/>
        </p:nvSpPr>
        <p:spPr>
          <a:xfrm>
            <a:off x="7104112" y="3655184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cs typeface="Courier New" panose="02070309020205020404" pitchFamily="49" charset="0"/>
              </a:rPr>
              <a:t>Enables you to run multiple parallel QC tasks with a single command</a:t>
            </a:r>
          </a:p>
        </p:txBody>
      </p:sp>
      <p:sp>
        <p:nvSpPr>
          <p:cNvPr id="10" name="Right Bracket 9"/>
          <p:cNvSpPr/>
          <p:nvPr/>
        </p:nvSpPr>
        <p:spPr>
          <a:xfrm>
            <a:off x="6744072" y="3052698"/>
            <a:ext cx="225152" cy="172819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ket 10"/>
          <p:cNvSpPr/>
          <p:nvPr/>
        </p:nvSpPr>
        <p:spPr>
          <a:xfrm>
            <a:off x="6752383" y="5098614"/>
            <a:ext cx="216841" cy="1210706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3C6DC3-E353-16CE-4A38-46BD33CBBE3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Grouping tasks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301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A09F7-6153-DCC0-6318-A923BD854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DECD-0056-97B7-BB7E-564A71F6C17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What open science typically provides</a:t>
            </a:r>
            <a:endParaRPr lang="en-GB" sz="3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B8CA66-3BDA-7FC4-0AE0-0CFD7C377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Publicly available datasets</a:t>
            </a:r>
          </a:p>
          <a:p>
            <a:r>
              <a:rPr lang="en-GB" dirty="0"/>
              <a:t>Shared source code (e.g. GitHub)</a:t>
            </a:r>
          </a:p>
          <a:p>
            <a:r>
              <a:rPr lang="en-GB" dirty="0"/>
              <a:t>Preprints and open-access publications</a:t>
            </a:r>
          </a:p>
          <a:p>
            <a:r>
              <a:rPr lang="en-GB" dirty="0"/>
              <a:t>Registered protocols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r>
              <a:rPr lang="en-GB" b="1" dirty="0"/>
              <a:t>But often missing:</a:t>
            </a:r>
            <a:endParaRPr lang="en-GB" dirty="0"/>
          </a:p>
          <a:p>
            <a:r>
              <a:rPr lang="en-GB" dirty="0"/>
              <a:t>Computational environment details</a:t>
            </a:r>
          </a:p>
          <a:p>
            <a:r>
              <a:rPr lang="en-GB" dirty="0"/>
              <a:t>Exact software versions</a:t>
            </a:r>
          </a:p>
          <a:p>
            <a:r>
              <a:rPr lang="en-GB" dirty="0"/>
              <a:t>Dependency management</a:t>
            </a:r>
          </a:p>
          <a:p>
            <a:r>
              <a:rPr lang="en-GB" dirty="0"/>
              <a:t>Random seeds / stochastic controls</a:t>
            </a:r>
          </a:p>
          <a:p>
            <a:r>
              <a:rPr lang="en-GB" dirty="0"/>
              <a:t>Hardware specifications (relevant in ML or HPC contexts)</a:t>
            </a:r>
          </a:p>
        </p:txBody>
      </p:sp>
      <p:pic>
        <p:nvPicPr>
          <p:cNvPr id="1026" name="Picture 2" descr="Git &amp; Github">
            <a:extLst>
              <a:ext uri="{FF2B5EF4-FFF2-40B4-BE49-F238E27FC236}">
                <a16:creationId xmlns:a16="http://schemas.microsoft.com/office/drawing/2014/main" id="{C0E7042A-7A59-80C0-7CE3-109D5DFF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7" y="317824"/>
            <a:ext cx="2823333" cy="15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enodo - Wikipedia">
            <a:extLst>
              <a:ext uri="{FF2B5EF4-FFF2-40B4-BE49-F238E27FC236}">
                <a16:creationId xmlns:a16="http://schemas.microsoft.com/office/drawing/2014/main" id="{29AFB698-CCE3-2504-3067-C485D8028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91" y="1898890"/>
            <a:ext cx="3335215" cy="121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 Expression Omnibus | Great Lakes ...">
            <a:extLst>
              <a:ext uri="{FF2B5EF4-FFF2-40B4-BE49-F238E27FC236}">
                <a16:creationId xmlns:a16="http://schemas.microsoft.com/office/drawing/2014/main" id="{5CA23B4D-43EA-2043-F58E-F679E84C1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86" y="747885"/>
            <a:ext cx="204470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oRxiv - Wikipedia">
            <a:extLst>
              <a:ext uri="{FF2B5EF4-FFF2-40B4-BE49-F238E27FC236}">
                <a16:creationId xmlns:a16="http://schemas.microsoft.com/office/drawing/2014/main" id="{13C6092E-CA2A-EEC1-51B7-A3C7A3E1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06" y="3289386"/>
            <a:ext cx="48387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8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D99CA-62EA-FF0D-3E3E-91540EDE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9B53-6E0C-547B-A6BC-9F39CC33592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Software and dependency hell</a:t>
            </a:r>
            <a:endParaRPr lang="en-GB" sz="3200" dirty="0"/>
          </a:p>
        </p:txBody>
      </p:sp>
      <p:pic>
        <p:nvPicPr>
          <p:cNvPr id="6" name="Content Placeholder 5" descr="A diagram of a software flow&#10;&#10;AI-generated content may be incorrect.">
            <a:extLst>
              <a:ext uri="{FF2B5EF4-FFF2-40B4-BE49-F238E27FC236}">
                <a16:creationId xmlns:a16="http://schemas.microsoft.com/office/drawing/2014/main" id="{C05E43C0-6980-DF42-77CE-6D41E4C38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360" y="956652"/>
            <a:ext cx="7834949" cy="54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A2A31-B471-2465-B240-303D9B326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56AF-BB9D-17A9-52F5-91A07482BF4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Software and dependency hell</a:t>
            </a:r>
            <a:endParaRPr lang="en-GB" sz="3200" dirty="0"/>
          </a:p>
        </p:txBody>
      </p:sp>
      <p:pic>
        <p:nvPicPr>
          <p:cNvPr id="7" name="Content Placeholder 6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4EF93FAF-745A-2CB0-047B-02122CF4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534" y="1145685"/>
            <a:ext cx="7686066" cy="53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5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90716-5FDB-1A7F-20A0-83E60621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FF8A-54AA-56D5-4203-E1DCBBCABE2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Workflow managers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989C4-4319-0CDB-0127-FA35E7CD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A bioinformatics workflow is a structured series of </a:t>
            </a:r>
            <a:r>
              <a:rPr lang="en-GB" b="1" dirty="0"/>
              <a:t>computational steps </a:t>
            </a:r>
            <a:r>
              <a:rPr lang="en-GB" dirty="0"/>
              <a:t>designed to process, analyse and interpret data generated from experiments such as next-generation sequencing (NGS).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We orchestrate this using workflow managers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441B-743C-3E56-4DD9-F8B4FE9DD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0945-2CBB-FB1D-D8BC-A6BBA7CC63F5}"/>
              </a:ext>
            </a:extLst>
          </p:cNvPr>
          <p:cNvSpPr txBox="1">
            <a:spLocks/>
          </p:cNvSpPr>
          <p:nvPr/>
        </p:nvSpPr>
        <p:spPr>
          <a:xfrm>
            <a:off x="0" y="284266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Workflows</a:t>
            </a:r>
            <a:endParaRPr lang="en-GB" sz="3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4E8BC-2BD8-8E2C-CC5D-041781C74268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9346947" y="1693984"/>
            <a:ext cx="0" cy="33075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1EAB2BA-0379-3E59-A3C5-EDBA18163529}"/>
              </a:ext>
            </a:extLst>
          </p:cNvPr>
          <p:cNvSpPr/>
          <p:nvPr/>
        </p:nvSpPr>
        <p:spPr>
          <a:xfrm>
            <a:off x="8482851" y="1189928"/>
            <a:ext cx="172819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*.</a:t>
            </a:r>
            <a:r>
              <a:rPr lang="en-GB" dirty="0" err="1"/>
              <a:t>fastq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B6C0A-C487-829C-3E54-06A63A8F0B82}"/>
              </a:ext>
            </a:extLst>
          </p:cNvPr>
          <p:cNvSpPr/>
          <p:nvPr/>
        </p:nvSpPr>
        <p:spPr>
          <a:xfrm>
            <a:off x="8487399" y="3095709"/>
            <a:ext cx="172819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*.bam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CEA225-A4AA-7BB3-FF9D-5F860E40E55A}"/>
              </a:ext>
            </a:extLst>
          </p:cNvPr>
          <p:cNvSpPr/>
          <p:nvPr/>
        </p:nvSpPr>
        <p:spPr>
          <a:xfrm>
            <a:off x="8482851" y="5001490"/>
            <a:ext cx="172819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*.</a:t>
            </a:r>
            <a:r>
              <a:rPr lang="en-GB" dirty="0" err="1"/>
              <a:t>flagstat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CA083-A674-0663-10B9-D6464AF047A7}"/>
              </a:ext>
            </a:extLst>
          </p:cNvPr>
          <p:cNvSpPr/>
          <p:nvPr/>
        </p:nvSpPr>
        <p:spPr>
          <a:xfrm>
            <a:off x="8482851" y="2079323"/>
            <a:ext cx="1728192" cy="6310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Mapping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576E39-3F29-67BE-BCB0-E7AB9DA803FC}"/>
              </a:ext>
            </a:extLst>
          </p:cNvPr>
          <p:cNvSpPr/>
          <p:nvPr/>
        </p:nvSpPr>
        <p:spPr>
          <a:xfrm>
            <a:off x="8482851" y="3985104"/>
            <a:ext cx="1728192" cy="6310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flagstat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9D10AE-186E-BFB7-3A41-F18911296DF4}"/>
              </a:ext>
            </a:extLst>
          </p:cNvPr>
          <p:cNvSpPr/>
          <p:nvPr/>
        </p:nvSpPr>
        <p:spPr>
          <a:xfrm>
            <a:off x="10287599" y="1278723"/>
            <a:ext cx="914400" cy="326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219FE-8E2D-402C-7212-71C5E31F3778}"/>
              </a:ext>
            </a:extLst>
          </p:cNvPr>
          <p:cNvSpPr/>
          <p:nvPr/>
        </p:nvSpPr>
        <p:spPr>
          <a:xfrm>
            <a:off x="10287599" y="2261865"/>
            <a:ext cx="914400" cy="326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94FF09-C1BF-1A92-6816-057449EDA488}"/>
              </a:ext>
            </a:extLst>
          </p:cNvPr>
          <p:cNvSpPr/>
          <p:nvPr/>
        </p:nvSpPr>
        <p:spPr>
          <a:xfrm>
            <a:off x="10287599" y="3023779"/>
            <a:ext cx="914400" cy="326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D89725-10CA-386C-CCFE-9D1B6BF4D9A9}"/>
              </a:ext>
            </a:extLst>
          </p:cNvPr>
          <p:cNvSpPr/>
          <p:nvPr/>
        </p:nvSpPr>
        <p:spPr>
          <a:xfrm>
            <a:off x="10287599" y="4137394"/>
            <a:ext cx="914400" cy="326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EC35C3-895B-A80D-5713-4C801DA19A3E}"/>
              </a:ext>
            </a:extLst>
          </p:cNvPr>
          <p:cNvSpPr/>
          <p:nvPr/>
        </p:nvSpPr>
        <p:spPr>
          <a:xfrm>
            <a:off x="10308278" y="5090285"/>
            <a:ext cx="914400" cy="326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5EF41-FC2D-6DB4-E6AA-86F1421118FE}"/>
              </a:ext>
            </a:extLst>
          </p:cNvPr>
          <p:cNvSpPr/>
          <p:nvPr/>
        </p:nvSpPr>
        <p:spPr>
          <a:xfrm>
            <a:off x="10287599" y="3303874"/>
            <a:ext cx="914400" cy="326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9866652-B245-A31C-069B-E97C67999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5102" cy="4351338"/>
          </a:xfrm>
        </p:spPr>
        <p:txBody>
          <a:bodyPr>
            <a:normAutofit/>
          </a:bodyPr>
          <a:lstStyle/>
          <a:p>
            <a:r>
              <a:rPr lang="en-US" dirty="0"/>
              <a:t>Perform multiple processing steps in turn</a:t>
            </a:r>
          </a:p>
          <a:p>
            <a:r>
              <a:rPr lang="en-US" dirty="0"/>
              <a:t>Start a task only when all upstream dependencies are completed</a:t>
            </a:r>
          </a:p>
          <a:p>
            <a:r>
              <a:rPr lang="en-US" dirty="0"/>
              <a:t>Perform steps in parallel for multiple input files</a:t>
            </a:r>
          </a:p>
        </p:txBody>
      </p:sp>
    </p:spTree>
    <p:extLst>
      <p:ext uri="{BB962C8B-B14F-4D97-AF65-F5344CB8AC3E}">
        <p14:creationId xmlns:p14="http://schemas.microsoft.com/office/powerpoint/2010/main" val="291758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9A0F-66DC-FCFF-1F09-F3CA8F0C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DCEF-FFC2-C698-6F61-69D0916D157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Why use a workflow manager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00E3B-13F3-27B3-D1ED-97826CCC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job/task can be run within its own environment/container</a:t>
            </a:r>
          </a:p>
          <a:p>
            <a:r>
              <a:rPr lang="en-GB" dirty="0"/>
              <a:t>Failures handled elegantly, then re-started</a:t>
            </a:r>
          </a:p>
          <a:p>
            <a:r>
              <a:rPr lang="en-GB" dirty="0"/>
              <a:t>Portable – can send it to community and it should work</a:t>
            </a:r>
          </a:p>
          <a:p>
            <a:r>
              <a:rPr lang="en-GB" dirty="0"/>
              <a:t>Scalable – either 1 sample of 500 samples – on a laptop or on a HPC</a:t>
            </a:r>
          </a:p>
          <a:p>
            <a:r>
              <a:rPr lang="en-GB" dirty="0"/>
              <a:t>Efficient – parallelisable jobs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34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2017</Words>
  <Application>Microsoft Macintosh PowerPoint</Application>
  <PresentationFormat>Widescreen</PresentationFormat>
  <Paragraphs>400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 New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55</cp:revision>
  <dcterms:created xsi:type="dcterms:W3CDTF">2021-10-30T10:41:47Z</dcterms:created>
  <dcterms:modified xsi:type="dcterms:W3CDTF">2026-02-16T09:33:14Z</dcterms:modified>
</cp:coreProperties>
</file>